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8" r:id="rId3"/>
    <p:sldId id="259" r:id="rId4"/>
    <p:sldId id="270" r:id="rId5"/>
    <p:sldId id="281" r:id="rId6"/>
    <p:sldId id="265" r:id="rId7"/>
    <p:sldId id="268" r:id="rId8"/>
    <p:sldId id="266" r:id="rId9"/>
    <p:sldId id="267" r:id="rId10"/>
    <p:sldId id="269" r:id="rId11"/>
    <p:sldId id="272" r:id="rId12"/>
    <p:sldId id="278" r:id="rId13"/>
    <p:sldId id="277" r:id="rId14"/>
    <p:sldId id="283" r:id="rId15"/>
    <p:sldId id="282" r:id="rId16"/>
    <p:sldId id="306" r:id="rId17"/>
    <p:sldId id="307" r:id="rId18"/>
    <p:sldId id="308" r:id="rId19"/>
    <p:sldId id="309" r:id="rId20"/>
    <p:sldId id="312" r:id="rId21"/>
    <p:sldId id="261" r:id="rId22"/>
    <p:sldId id="262" r:id="rId23"/>
    <p:sldId id="260" r:id="rId24"/>
    <p:sldId id="257" r:id="rId25"/>
    <p:sldId id="263" r:id="rId26"/>
    <p:sldId id="313" r:id="rId27"/>
    <p:sldId id="314" r:id="rId28"/>
    <p:sldId id="315" r:id="rId29"/>
    <p:sldId id="316" r:id="rId30"/>
    <p:sldId id="264" r:id="rId31"/>
    <p:sldId id="271" r:id="rId32"/>
    <p:sldId id="280" r:id="rId33"/>
    <p:sldId id="279" r:id="rId34"/>
    <p:sldId id="284" r:id="rId35"/>
    <p:sldId id="285" r:id="rId36"/>
    <p:sldId id="286" r:id="rId37"/>
    <p:sldId id="287" r:id="rId38"/>
    <p:sldId id="288" r:id="rId39"/>
    <p:sldId id="289" r:id="rId40"/>
    <p:sldId id="291" r:id="rId41"/>
    <p:sldId id="290" r:id="rId42"/>
    <p:sldId id="295" r:id="rId43"/>
    <p:sldId id="293" r:id="rId44"/>
    <p:sldId id="298" r:id="rId45"/>
    <p:sldId id="301" r:id="rId46"/>
    <p:sldId id="299" r:id="rId47"/>
    <p:sldId id="305" r:id="rId48"/>
    <p:sldId id="296" r:id="rId49"/>
    <p:sldId id="297" r:id="rId50"/>
    <p:sldId id="302" r:id="rId51"/>
    <p:sldId id="303" r:id="rId52"/>
    <p:sldId id="304" r:id="rId53"/>
    <p:sldId id="310" r:id="rId54"/>
    <p:sldId id="311"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41" autoAdjust="0"/>
  </p:normalViewPr>
  <p:slideViewPr>
    <p:cSldViewPr snapToGrid="0">
      <p:cViewPr varScale="1">
        <p:scale>
          <a:sx n="86" d="100"/>
          <a:sy n="86" d="100"/>
        </p:scale>
        <p:origin x="18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47521-DB52-4BD9-84B0-572E821E067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8DC60BE-69B4-457C-9C2D-2BD9D343EBBC}">
      <dgm:prSet/>
      <dgm:spPr/>
      <dgm:t>
        <a:bodyPr/>
        <a:lstStyle/>
        <a:p>
          <a:r>
            <a:rPr lang="en-US" dirty="0">
              <a:latin typeface="Times New Roman" panose="02020603050405020304" pitchFamily="18" charset="0"/>
              <a:cs typeface="Times New Roman" panose="02020603050405020304" pitchFamily="18" charset="0"/>
            </a:rPr>
            <a:t>Triton Part</a:t>
          </a:r>
        </a:p>
      </dgm:t>
    </dgm:pt>
    <dgm:pt modelId="{4DE1F540-32A8-488D-A725-7CA252F2A777}" type="parTrans" cxnId="{13374A2B-4DB4-4AB4-9895-77DA4809AFB0}">
      <dgm:prSet/>
      <dgm:spPr/>
      <dgm:t>
        <a:bodyPr/>
        <a:lstStyle/>
        <a:p>
          <a:endParaRPr lang="en-US"/>
        </a:p>
      </dgm:t>
    </dgm:pt>
    <dgm:pt modelId="{803BFCF4-05B5-44DD-8B9F-98A6519411C0}" type="sibTrans" cxnId="{13374A2B-4DB4-4AB4-9895-77DA4809AFB0}">
      <dgm:prSet/>
      <dgm:spPr/>
      <dgm:t>
        <a:bodyPr/>
        <a:lstStyle/>
        <a:p>
          <a:endParaRPr lang="en-US"/>
        </a:p>
      </dgm:t>
    </dgm:pt>
    <dgm:pt modelId="{39A4BE9D-2410-44C6-8E7B-3C99418B2FF1}">
      <dgm:prSet/>
      <dgm:spPr/>
      <dgm:t>
        <a:bodyPr/>
        <a:lstStyle/>
        <a:p>
          <a:r>
            <a:rPr lang="en-US" dirty="0">
              <a:latin typeface="Times New Roman" panose="02020603050405020304" pitchFamily="18" charset="0"/>
              <a:cs typeface="Times New Roman" panose="02020603050405020304" pitchFamily="18" charset="0"/>
            </a:rPr>
            <a:t>CUDA Part</a:t>
          </a:r>
        </a:p>
      </dgm:t>
    </dgm:pt>
    <dgm:pt modelId="{D5B494D9-4737-498B-9C8C-153E4AC36DF8}" type="parTrans" cxnId="{17FCA0AE-F0A8-4146-85A3-64D6F953A915}">
      <dgm:prSet/>
      <dgm:spPr/>
      <dgm:t>
        <a:bodyPr/>
        <a:lstStyle/>
        <a:p>
          <a:endParaRPr lang="en-US"/>
        </a:p>
      </dgm:t>
    </dgm:pt>
    <dgm:pt modelId="{D7559F54-6F84-4A96-BB19-F12D761D47E3}" type="sibTrans" cxnId="{17FCA0AE-F0A8-4146-85A3-64D6F953A915}">
      <dgm:prSet/>
      <dgm:spPr/>
      <dgm:t>
        <a:bodyPr/>
        <a:lstStyle/>
        <a:p>
          <a:endParaRPr lang="en-US"/>
        </a:p>
      </dgm:t>
    </dgm:pt>
    <dgm:pt modelId="{993AE88C-D7A2-4924-9033-38E4FB10609E}">
      <dgm:prSet/>
      <dgm:spPr/>
      <dgm:t>
        <a:bodyPr/>
        <a:lstStyle/>
        <a:p>
          <a:r>
            <a:rPr lang="en-US" dirty="0">
              <a:latin typeface="Times New Roman" panose="02020603050405020304" pitchFamily="18" charset="0"/>
              <a:cs typeface="Times New Roman" panose="02020603050405020304" pitchFamily="18" charset="0"/>
            </a:rPr>
            <a:t>Other Interested Papers</a:t>
          </a:r>
        </a:p>
      </dgm:t>
    </dgm:pt>
    <dgm:pt modelId="{214368C7-AF5F-4B59-BABE-C261161F871A}" type="parTrans" cxnId="{AD61B879-B43C-4AE9-8188-6D03EE750493}">
      <dgm:prSet/>
      <dgm:spPr/>
      <dgm:t>
        <a:bodyPr/>
        <a:lstStyle/>
        <a:p>
          <a:endParaRPr lang="en-US"/>
        </a:p>
      </dgm:t>
    </dgm:pt>
    <dgm:pt modelId="{440618F0-C1C3-4AB4-9DA9-645BD9647F9D}" type="sibTrans" cxnId="{AD61B879-B43C-4AE9-8188-6D03EE750493}">
      <dgm:prSet/>
      <dgm:spPr/>
      <dgm:t>
        <a:bodyPr/>
        <a:lstStyle/>
        <a:p>
          <a:endParaRPr lang="en-US"/>
        </a:p>
      </dgm:t>
    </dgm:pt>
    <dgm:pt modelId="{A7771E40-0DE2-4B25-9C8D-E3A8937ABF68}" type="pres">
      <dgm:prSet presAssocID="{88847521-DB52-4BD9-84B0-572E821E067F}" presName="hierChild1" presStyleCnt="0">
        <dgm:presLayoutVars>
          <dgm:chPref val="1"/>
          <dgm:dir/>
          <dgm:animOne val="branch"/>
          <dgm:animLvl val="lvl"/>
          <dgm:resizeHandles/>
        </dgm:presLayoutVars>
      </dgm:prSet>
      <dgm:spPr/>
    </dgm:pt>
    <dgm:pt modelId="{B52E85CF-5044-4B35-9BFE-10AEEC15313C}" type="pres">
      <dgm:prSet presAssocID="{98DC60BE-69B4-457C-9C2D-2BD9D343EBBC}" presName="hierRoot1" presStyleCnt="0"/>
      <dgm:spPr/>
    </dgm:pt>
    <dgm:pt modelId="{EFCC4532-46A8-46BA-B913-016C80FE5B31}" type="pres">
      <dgm:prSet presAssocID="{98DC60BE-69B4-457C-9C2D-2BD9D343EBBC}" presName="composite" presStyleCnt="0"/>
      <dgm:spPr/>
    </dgm:pt>
    <dgm:pt modelId="{9AE6D5E7-79DE-4D98-9312-9B0F58376CF5}" type="pres">
      <dgm:prSet presAssocID="{98DC60BE-69B4-457C-9C2D-2BD9D343EBBC}" presName="background" presStyleLbl="node0" presStyleIdx="0" presStyleCnt="3"/>
      <dgm:spPr/>
    </dgm:pt>
    <dgm:pt modelId="{3C2B4B7F-3439-4F2C-89C4-E7F2A34CCD9E}" type="pres">
      <dgm:prSet presAssocID="{98DC60BE-69B4-457C-9C2D-2BD9D343EBBC}" presName="text" presStyleLbl="fgAcc0" presStyleIdx="0" presStyleCnt="3">
        <dgm:presLayoutVars>
          <dgm:chPref val="3"/>
        </dgm:presLayoutVars>
      </dgm:prSet>
      <dgm:spPr/>
    </dgm:pt>
    <dgm:pt modelId="{BAD5634D-33AD-40B3-AFBD-8A7DADCADDD9}" type="pres">
      <dgm:prSet presAssocID="{98DC60BE-69B4-457C-9C2D-2BD9D343EBBC}" presName="hierChild2" presStyleCnt="0"/>
      <dgm:spPr/>
    </dgm:pt>
    <dgm:pt modelId="{072B9D8A-94A6-4820-A2EC-8FD3E7914B33}" type="pres">
      <dgm:prSet presAssocID="{39A4BE9D-2410-44C6-8E7B-3C99418B2FF1}" presName="hierRoot1" presStyleCnt="0"/>
      <dgm:spPr/>
    </dgm:pt>
    <dgm:pt modelId="{E15259A1-53F6-4973-B8A4-5AD11A2DA97B}" type="pres">
      <dgm:prSet presAssocID="{39A4BE9D-2410-44C6-8E7B-3C99418B2FF1}" presName="composite" presStyleCnt="0"/>
      <dgm:spPr/>
    </dgm:pt>
    <dgm:pt modelId="{7177D54A-0231-463F-8222-2F404FCC5253}" type="pres">
      <dgm:prSet presAssocID="{39A4BE9D-2410-44C6-8E7B-3C99418B2FF1}" presName="background" presStyleLbl="node0" presStyleIdx="1" presStyleCnt="3"/>
      <dgm:spPr/>
    </dgm:pt>
    <dgm:pt modelId="{97FC6CD9-3228-4C13-B89F-08E92F3F80F6}" type="pres">
      <dgm:prSet presAssocID="{39A4BE9D-2410-44C6-8E7B-3C99418B2FF1}" presName="text" presStyleLbl="fgAcc0" presStyleIdx="1" presStyleCnt="3">
        <dgm:presLayoutVars>
          <dgm:chPref val="3"/>
        </dgm:presLayoutVars>
      </dgm:prSet>
      <dgm:spPr/>
    </dgm:pt>
    <dgm:pt modelId="{B999F6D6-0C6E-49B2-BBFD-BD8D530A5E99}" type="pres">
      <dgm:prSet presAssocID="{39A4BE9D-2410-44C6-8E7B-3C99418B2FF1}" presName="hierChild2" presStyleCnt="0"/>
      <dgm:spPr/>
    </dgm:pt>
    <dgm:pt modelId="{A2939BAA-A571-48C9-9840-258150242EFD}" type="pres">
      <dgm:prSet presAssocID="{993AE88C-D7A2-4924-9033-38E4FB10609E}" presName="hierRoot1" presStyleCnt="0"/>
      <dgm:spPr/>
    </dgm:pt>
    <dgm:pt modelId="{7CDBEEC2-B81E-49BA-81B5-879FB8E868C5}" type="pres">
      <dgm:prSet presAssocID="{993AE88C-D7A2-4924-9033-38E4FB10609E}" presName="composite" presStyleCnt="0"/>
      <dgm:spPr/>
    </dgm:pt>
    <dgm:pt modelId="{76E42AC7-728C-4F09-B2D9-39AAF16EAB52}" type="pres">
      <dgm:prSet presAssocID="{993AE88C-D7A2-4924-9033-38E4FB10609E}" presName="background" presStyleLbl="node0" presStyleIdx="2" presStyleCnt="3"/>
      <dgm:spPr/>
    </dgm:pt>
    <dgm:pt modelId="{6C563245-8D92-4D31-A014-E1E30FD47281}" type="pres">
      <dgm:prSet presAssocID="{993AE88C-D7A2-4924-9033-38E4FB10609E}" presName="text" presStyleLbl="fgAcc0" presStyleIdx="2" presStyleCnt="3">
        <dgm:presLayoutVars>
          <dgm:chPref val="3"/>
        </dgm:presLayoutVars>
      </dgm:prSet>
      <dgm:spPr/>
    </dgm:pt>
    <dgm:pt modelId="{908DF2A8-9452-4732-B089-8BC70F3862D7}" type="pres">
      <dgm:prSet presAssocID="{993AE88C-D7A2-4924-9033-38E4FB10609E}" presName="hierChild2" presStyleCnt="0"/>
      <dgm:spPr/>
    </dgm:pt>
  </dgm:ptLst>
  <dgm:cxnLst>
    <dgm:cxn modelId="{C2920409-E229-4595-9360-A6BBA801E467}" type="presOf" srcId="{39A4BE9D-2410-44C6-8E7B-3C99418B2FF1}" destId="{97FC6CD9-3228-4C13-B89F-08E92F3F80F6}" srcOrd="0" destOrd="0" presId="urn:microsoft.com/office/officeart/2005/8/layout/hierarchy1"/>
    <dgm:cxn modelId="{13374A2B-4DB4-4AB4-9895-77DA4809AFB0}" srcId="{88847521-DB52-4BD9-84B0-572E821E067F}" destId="{98DC60BE-69B4-457C-9C2D-2BD9D343EBBC}" srcOrd="0" destOrd="0" parTransId="{4DE1F540-32A8-488D-A725-7CA252F2A777}" sibTransId="{803BFCF4-05B5-44DD-8B9F-98A6519411C0}"/>
    <dgm:cxn modelId="{AD61B879-B43C-4AE9-8188-6D03EE750493}" srcId="{88847521-DB52-4BD9-84B0-572E821E067F}" destId="{993AE88C-D7A2-4924-9033-38E4FB10609E}" srcOrd="2" destOrd="0" parTransId="{214368C7-AF5F-4B59-BABE-C261161F871A}" sibTransId="{440618F0-C1C3-4AB4-9DA9-645BD9647F9D}"/>
    <dgm:cxn modelId="{FCA3037A-86F6-4B36-96BE-F5D63AF169AA}" type="presOf" srcId="{98DC60BE-69B4-457C-9C2D-2BD9D343EBBC}" destId="{3C2B4B7F-3439-4F2C-89C4-E7F2A34CCD9E}" srcOrd="0" destOrd="0" presId="urn:microsoft.com/office/officeart/2005/8/layout/hierarchy1"/>
    <dgm:cxn modelId="{17FCA0AE-F0A8-4146-85A3-64D6F953A915}" srcId="{88847521-DB52-4BD9-84B0-572E821E067F}" destId="{39A4BE9D-2410-44C6-8E7B-3C99418B2FF1}" srcOrd="1" destOrd="0" parTransId="{D5B494D9-4737-498B-9C8C-153E4AC36DF8}" sibTransId="{D7559F54-6F84-4A96-BB19-F12D761D47E3}"/>
    <dgm:cxn modelId="{353776CA-8461-4C9A-9A0F-E9860A1ED490}" type="presOf" srcId="{88847521-DB52-4BD9-84B0-572E821E067F}" destId="{A7771E40-0DE2-4B25-9C8D-E3A8937ABF68}" srcOrd="0" destOrd="0" presId="urn:microsoft.com/office/officeart/2005/8/layout/hierarchy1"/>
    <dgm:cxn modelId="{4C9C52E8-5718-464F-9FA4-AF9BF971C763}" type="presOf" srcId="{993AE88C-D7A2-4924-9033-38E4FB10609E}" destId="{6C563245-8D92-4D31-A014-E1E30FD47281}" srcOrd="0" destOrd="0" presId="urn:microsoft.com/office/officeart/2005/8/layout/hierarchy1"/>
    <dgm:cxn modelId="{BB7EB78E-FE68-47EB-9BFF-4D0565E202EB}" type="presParOf" srcId="{A7771E40-0DE2-4B25-9C8D-E3A8937ABF68}" destId="{B52E85CF-5044-4B35-9BFE-10AEEC15313C}" srcOrd="0" destOrd="0" presId="urn:microsoft.com/office/officeart/2005/8/layout/hierarchy1"/>
    <dgm:cxn modelId="{25FB2577-391E-4067-B58E-FAEC9F66F6BC}" type="presParOf" srcId="{B52E85CF-5044-4B35-9BFE-10AEEC15313C}" destId="{EFCC4532-46A8-46BA-B913-016C80FE5B31}" srcOrd="0" destOrd="0" presId="urn:microsoft.com/office/officeart/2005/8/layout/hierarchy1"/>
    <dgm:cxn modelId="{56305D66-459F-46FF-9F22-91D02F5514F8}" type="presParOf" srcId="{EFCC4532-46A8-46BA-B913-016C80FE5B31}" destId="{9AE6D5E7-79DE-4D98-9312-9B0F58376CF5}" srcOrd="0" destOrd="0" presId="urn:microsoft.com/office/officeart/2005/8/layout/hierarchy1"/>
    <dgm:cxn modelId="{F1B421BE-994F-4C84-ACAA-DCB754C99F7F}" type="presParOf" srcId="{EFCC4532-46A8-46BA-B913-016C80FE5B31}" destId="{3C2B4B7F-3439-4F2C-89C4-E7F2A34CCD9E}" srcOrd="1" destOrd="0" presId="urn:microsoft.com/office/officeart/2005/8/layout/hierarchy1"/>
    <dgm:cxn modelId="{BF9FBACE-BD62-452E-AA6C-FECE2C675F1A}" type="presParOf" srcId="{B52E85CF-5044-4B35-9BFE-10AEEC15313C}" destId="{BAD5634D-33AD-40B3-AFBD-8A7DADCADDD9}" srcOrd="1" destOrd="0" presId="urn:microsoft.com/office/officeart/2005/8/layout/hierarchy1"/>
    <dgm:cxn modelId="{88AF68BD-95B1-46FD-B2A4-4193464C55A5}" type="presParOf" srcId="{A7771E40-0DE2-4B25-9C8D-E3A8937ABF68}" destId="{072B9D8A-94A6-4820-A2EC-8FD3E7914B33}" srcOrd="1" destOrd="0" presId="urn:microsoft.com/office/officeart/2005/8/layout/hierarchy1"/>
    <dgm:cxn modelId="{BAFDF9D9-B7E0-41E8-A70D-9147DC35CBBB}" type="presParOf" srcId="{072B9D8A-94A6-4820-A2EC-8FD3E7914B33}" destId="{E15259A1-53F6-4973-B8A4-5AD11A2DA97B}" srcOrd="0" destOrd="0" presId="urn:microsoft.com/office/officeart/2005/8/layout/hierarchy1"/>
    <dgm:cxn modelId="{F459E2B1-D8F4-4A15-AB2D-63E897B00BDC}" type="presParOf" srcId="{E15259A1-53F6-4973-B8A4-5AD11A2DA97B}" destId="{7177D54A-0231-463F-8222-2F404FCC5253}" srcOrd="0" destOrd="0" presId="urn:microsoft.com/office/officeart/2005/8/layout/hierarchy1"/>
    <dgm:cxn modelId="{00FED8A6-80AB-4063-A0F8-23A223E8FC9D}" type="presParOf" srcId="{E15259A1-53F6-4973-B8A4-5AD11A2DA97B}" destId="{97FC6CD9-3228-4C13-B89F-08E92F3F80F6}" srcOrd="1" destOrd="0" presId="urn:microsoft.com/office/officeart/2005/8/layout/hierarchy1"/>
    <dgm:cxn modelId="{BFC793C5-8211-4CF3-A44D-A6690D7F50A9}" type="presParOf" srcId="{072B9D8A-94A6-4820-A2EC-8FD3E7914B33}" destId="{B999F6D6-0C6E-49B2-BBFD-BD8D530A5E99}" srcOrd="1" destOrd="0" presId="urn:microsoft.com/office/officeart/2005/8/layout/hierarchy1"/>
    <dgm:cxn modelId="{5277ECF8-BCA5-48BA-A824-458CC5FC25A1}" type="presParOf" srcId="{A7771E40-0DE2-4B25-9C8D-E3A8937ABF68}" destId="{A2939BAA-A571-48C9-9840-258150242EFD}" srcOrd="2" destOrd="0" presId="urn:microsoft.com/office/officeart/2005/8/layout/hierarchy1"/>
    <dgm:cxn modelId="{38BB06DA-F915-46FB-9ED5-6ED3E3DB49E0}" type="presParOf" srcId="{A2939BAA-A571-48C9-9840-258150242EFD}" destId="{7CDBEEC2-B81E-49BA-81B5-879FB8E868C5}" srcOrd="0" destOrd="0" presId="urn:microsoft.com/office/officeart/2005/8/layout/hierarchy1"/>
    <dgm:cxn modelId="{5D4B3BC6-4F54-4C46-AB2F-C0067A853EF7}" type="presParOf" srcId="{7CDBEEC2-B81E-49BA-81B5-879FB8E868C5}" destId="{76E42AC7-728C-4F09-B2D9-39AAF16EAB52}" srcOrd="0" destOrd="0" presId="urn:microsoft.com/office/officeart/2005/8/layout/hierarchy1"/>
    <dgm:cxn modelId="{B7C0E1B5-A54B-4B26-9CB6-D9E40BA6A7BD}" type="presParOf" srcId="{7CDBEEC2-B81E-49BA-81B5-879FB8E868C5}" destId="{6C563245-8D92-4D31-A014-E1E30FD47281}" srcOrd="1" destOrd="0" presId="urn:microsoft.com/office/officeart/2005/8/layout/hierarchy1"/>
    <dgm:cxn modelId="{7B1061E6-98E9-4516-86E7-561019905935}" type="presParOf" srcId="{A2939BAA-A571-48C9-9840-258150242EFD}" destId="{908DF2A8-9452-4732-B089-8BC70F3862D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2961D-92C0-48D2-8ED3-092ECABCFBB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C1B74FF-C645-45B7-AB43-CA0F9F95C16E}">
      <dgm:prSet/>
      <dgm:spPr/>
      <dgm:t>
        <a:bodyPr/>
        <a:lstStyle/>
        <a:p>
          <a:r>
            <a:rPr lang="en-US" dirty="0">
              <a:latin typeface="Times New Roman" panose="02020603050405020304" pitchFamily="18" charset="0"/>
              <a:cs typeface="Times New Roman" panose="02020603050405020304" pitchFamily="18" charset="0"/>
            </a:rPr>
            <a:t>LLM-based Soft Verification:</a:t>
          </a:r>
        </a:p>
      </dgm:t>
    </dgm:pt>
    <dgm:pt modelId="{83CF8CBF-C07A-4B95-944D-2071FE01618B}" type="parTrans" cxnId="{D69DBFF2-71B3-4007-AAE5-22E09C5629BC}">
      <dgm:prSet/>
      <dgm:spPr/>
      <dgm:t>
        <a:bodyPr/>
        <a:lstStyle/>
        <a:p>
          <a:endParaRPr lang="en-US"/>
        </a:p>
      </dgm:t>
    </dgm:pt>
    <dgm:pt modelId="{E90A893B-D7FB-4473-ADDD-B6C58C7723D3}" type="sibTrans" cxnId="{D69DBFF2-71B3-4007-AAE5-22E09C5629BC}">
      <dgm:prSet/>
      <dgm:spPr/>
      <dgm:t>
        <a:bodyPr/>
        <a:lstStyle/>
        <a:p>
          <a:endParaRPr lang="en-US"/>
        </a:p>
      </dgm:t>
    </dgm:pt>
    <dgm:pt modelId="{300539FC-8083-4729-84D5-D55E68A1DC05}">
      <dgm:prSet/>
      <dgm:spPr/>
      <dgm:t>
        <a:bodyPr/>
        <a:lstStyle/>
        <a:p>
          <a:r>
            <a:rPr lang="en-US" dirty="0">
              <a:latin typeface="Times New Roman" panose="02020603050405020304" pitchFamily="18" charset="0"/>
              <a:cs typeface="Times New Roman" panose="02020603050405020304" pitchFamily="18" charset="0"/>
            </a:rPr>
            <a:t>Binary filtering before hardware execution</a:t>
          </a:r>
        </a:p>
      </dgm:t>
    </dgm:pt>
    <dgm:pt modelId="{5A6181CD-CC1A-42F1-B1B5-69115578BC19}" type="parTrans" cxnId="{D2740633-ACC3-438A-8994-A1863F79D575}">
      <dgm:prSet/>
      <dgm:spPr/>
      <dgm:t>
        <a:bodyPr/>
        <a:lstStyle/>
        <a:p>
          <a:endParaRPr lang="en-US"/>
        </a:p>
      </dgm:t>
    </dgm:pt>
    <dgm:pt modelId="{D8B4CADF-EA2C-4330-BE4D-50EC86016A27}" type="sibTrans" cxnId="{D2740633-ACC3-438A-8994-A1863F79D575}">
      <dgm:prSet/>
      <dgm:spPr/>
      <dgm:t>
        <a:bodyPr/>
        <a:lstStyle/>
        <a:p>
          <a:endParaRPr lang="en-US"/>
        </a:p>
      </dgm:t>
    </dgm:pt>
    <dgm:pt modelId="{37889598-9DF0-4669-96CF-3E4B058818F9}">
      <dgm:prSet/>
      <dgm:spPr/>
      <dgm:t>
        <a:bodyPr/>
        <a:lstStyle/>
        <a:p>
          <a:r>
            <a:rPr lang="en-US" dirty="0">
              <a:latin typeface="Times New Roman" panose="02020603050405020304" pitchFamily="18" charset="0"/>
              <a:cs typeface="Times New Roman" panose="02020603050405020304" pitchFamily="18" charset="0"/>
            </a:rPr>
            <a:t>Three verifiers: compilation / memory / numerical</a:t>
          </a:r>
        </a:p>
      </dgm:t>
    </dgm:pt>
    <dgm:pt modelId="{1132A478-A616-4DA5-ABCD-B6AD06431B3D}" type="parTrans" cxnId="{819B8B77-1367-4795-B3E9-B222603BD39C}">
      <dgm:prSet/>
      <dgm:spPr/>
      <dgm:t>
        <a:bodyPr/>
        <a:lstStyle/>
        <a:p>
          <a:endParaRPr lang="en-US"/>
        </a:p>
      </dgm:t>
    </dgm:pt>
    <dgm:pt modelId="{4A25CAEF-918F-4B4B-A3DA-92C1079432E8}" type="sibTrans" cxnId="{819B8B77-1367-4795-B3E9-B222603BD39C}">
      <dgm:prSet/>
      <dgm:spPr/>
      <dgm:t>
        <a:bodyPr/>
        <a:lstStyle/>
        <a:p>
          <a:endParaRPr lang="en-US"/>
        </a:p>
      </dgm:t>
    </dgm:pt>
    <dgm:pt modelId="{BB8DC682-5466-4146-AA79-2B8D5FF5FF20}">
      <dgm:prSet/>
      <dgm:spPr/>
      <dgm:t>
        <a:bodyPr/>
        <a:lstStyle/>
        <a:p>
          <a:r>
            <a:rPr lang="en-US" dirty="0">
              <a:latin typeface="Times New Roman" panose="02020603050405020304" pitchFamily="18" charset="0"/>
              <a:cs typeface="Times New Roman" panose="02020603050405020304" pitchFamily="18" charset="0"/>
            </a:rPr>
            <a:t>Reduces hardware cost</a:t>
          </a:r>
        </a:p>
      </dgm:t>
    </dgm:pt>
    <dgm:pt modelId="{3A57CADE-A7E7-4B19-A051-200B06E689B4}" type="parTrans" cxnId="{9031358F-A1B6-4CB5-A742-CD4ED03A48E1}">
      <dgm:prSet/>
      <dgm:spPr/>
      <dgm:t>
        <a:bodyPr/>
        <a:lstStyle/>
        <a:p>
          <a:endParaRPr lang="en-US"/>
        </a:p>
      </dgm:t>
    </dgm:pt>
    <dgm:pt modelId="{91B04E23-6164-455E-A77D-0EB7D6F586CF}" type="sibTrans" cxnId="{9031358F-A1B6-4CB5-A742-CD4ED03A48E1}">
      <dgm:prSet/>
      <dgm:spPr/>
      <dgm:t>
        <a:bodyPr/>
        <a:lstStyle/>
        <a:p>
          <a:endParaRPr lang="en-US"/>
        </a:p>
      </dgm:t>
    </dgm:pt>
    <dgm:pt modelId="{499583F1-CE13-47B4-878E-CA02622F86AB}">
      <dgm:prSet/>
      <dgm:spPr/>
      <dgm:t>
        <a:bodyPr/>
        <a:lstStyle/>
        <a:p>
          <a:r>
            <a:rPr lang="en-US" dirty="0">
              <a:latin typeface="Times New Roman" panose="02020603050405020304" pitchFamily="18" charset="0"/>
              <a:cs typeface="Times New Roman" panose="02020603050405020304" pitchFamily="18" charset="0"/>
            </a:rPr>
            <a:t>Evolutionary Optimization Loop</a:t>
          </a:r>
        </a:p>
      </dgm:t>
    </dgm:pt>
    <dgm:pt modelId="{860CB5CF-03B4-46E2-9BAB-E1FC677266EC}" type="parTrans" cxnId="{751BD1CB-1DBD-4781-97E7-E26F892EF4DE}">
      <dgm:prSet/>
      <dgm:spPr/>
      <dgm:t>
        <a:bodyPr/>
        <a:lstStyle/>
        <a:p>
          <a:endParaRPr lang="en-US"/>
        </a:p>
      </dgm:t>
    </dgm:pt>
    <dgm:pt modelId="{F76FAB88-A533-434D-8D24-6DE2EEAD3A66}" type="sibTrans" cxnId="{751BD1CB-1DBD-4781-97E7-E26F892EF4DE}">
      <dgm:prSet/>
      <dgm:spPr/>
      <dgm:t>
        <a:bodyPr/>
        <a:lstStyle/>
        <a:p>
          <a:endParaRPr lang="en-US"/>
        </a:p>
      </dgm:t>
    </dgm:pt>
    <dgm:pt modelId="{01D45A9F-C8FF-4830-A1DB-861631876523}">
      <dgm:prSet/>
      <dgm:spPr/>
      <dgm:t>
        <a:bodyPr/>
        <a:lstStyle/>
        <a:p>
          <a:r>
            <a:rPr lang="en-US">
              <a:latin typeface="Times New Roman" panose="02020603050405020304" pitchFamily="18" charset="0"/>
              <a:cs typeface="Times New Roman" panose="02020603050405020304" pitchFamily="18" charset="0"/>
            </a:rPr>
            <a:t>Pytorch -&gt; CUDA translation</a:t>
          </a:r>
        </a:p>
      </dgm:t>
    </dgm:pt>
    <dgm:pt modelId="{A52E1D66-5E49-4A0A-ACEE-BED0162EB9B8}" type="parTrans" cxnId="{BFDEF999-3AAB-4E9A-847E-395582CC716A}">
      <dgm:prSet/>
      <dgm:spPr/>
      <dgm:t>
        <a:bodyPr/>
        <a:lstStyle/>
        <a:p>
          <a:endParaRPr lang="en-US"/>
        </a:p>
      </dgm:t>
    </dgm:pt>
    <dgm:pt modelId="{707AD529-65F9-48E9-91EB-30AED0A826CE}" type="sibTrans" cxnId="{BFDEF999-3AAB-4E9A-847E-395582CC716A}">
      <dgm:prSet/>
      <dgm:spPr/>
      <dgm:t>
        <a:bodyPr/>
        <a:lstStyle/>
        <a:p>
          <a:endParaRPr lang="en-US"/>
        </a:p>
      </dgm:t>
    </dgm:pt>
    <dgm:pt modelId="{9092BDE3-DABD-463D-B7BF-F74D922F149F}">
      <dgm:prSet/>
      <dgm:spPr/>
      <dgm:t>
        <a:bodyPr/>
        <a:lstStyle/>
        <a:p>
          <a:r>
            <a:rPr lang="en-US">
              <a:latin typeface="Times New Roman" panose="02020603050405020304" pitchFamily="18" charset="0"/>
              <a:cs typeface="Times New Roman" panose="02020603050405020304" pitchFamily="18" charset="0"/>
            </a:rPr>
            <a:t>LLM ensemble sampling (N=8)</a:t>
          </a:r>
        </a:p>
      </dgm:t>
    </dgm:pt>
    <dgm:pt modelId="{9A1CCA5B-9945-47B0-897B-AA8650FFB9ED}" type="parTrans" cxnId="{E59BA2E5-77BC-4AB2-AB35-802A3BA721E2}">
      <dgm:prSet/>
      <dgm:spPr/>
      <dgm:t>
        <a:bodyPr/>
        <a:lstStyle/>
        <a:p>
          <a:endParaRPr lang="en-US"/>
        </a:p>
      </dgm:t>
    </dgm:pt>
    <dgm:pt modelId="{5A6CD5BE-2ED1-4AE6-97EF-EE54BB5C49B9}" type="sibTrans" cxnId="{E59BA2E5-77BC-4AB2-AB35-802A3BA721E2}">
      <dgm:prSet/>
      <dgm:spPr/>
      <dgm:t>
        <a:bodyPr/>
        <a:lstStyle/>
        <a:p>
          <a:endParaRPr lang="en-US"/>
        </a:p>
      </dgm:t>
    </dgm:pt>
    <dgm:pt modelId="{A9B50FBA-57D0-498E-9012-2C2629DF2697}">
      <dgm:prSet/>
      <dgm:spPr/>
      <dgm:t>
        <a:bodyPr/>
        <a:lstStyle/>
        <a:p>
          <a:r>
            <a:rPr lang="en-US" dirty="0">
              <a:latin typeface="Times New Roman" panose="02020603050405020304" pitchFamily="18" charset="0"/>
              <a:cs typeface="Times New Roman" panose="02020603050405020304" pitchFamily="18" charset="0"/>
            </a:rPr>
            <a:t>Self-verification filtering</a:t>
          </a:r>
        </a:p>
      </dgm:t>
    </dgm:pt>
    <dgm:pt modelId="{ADBE297F-7099-4FE2-AA40-0622E020B99F}" type="parTrans" cxnId="{D6381D7D-CED0-44EE-B9F4-44BF60E3A4C0}">
      <dgm:prSet/>
      <dgm:spPr/>
      <dgm:t>
        <a:bodyPr/>
        <a:lstStyle/>
        <a:p>
          <a:endParaRPr lang="en-US"/>
        </a:p>
      </dgm:t>
    </dgm:pt>
    <dgm:pt modelId="{20ED613F-1F1C-46FF-9AC2-9CBE42B5EACA}" type="sibTrans" cxnId="{D6381D7D-CED0-44EE-B9F4-44BF60E3A4C0}">
      <dgm:prSet/>
      <dgm:spPr/>
      <dgm:t>
        <a:bodyPr/>
        <a:lstStyle/>
        <a:p>
          <a:endParaRPr lang="en-US"/>
        </a:p>
      </dgm:t>
    </dgm:pt>
    <dgm:pt modelId="{8FE59D4D-103A-4209-B16B-9C4B672E5BE3}">
      <dgm:prSet/>
      <dgm:spPr/>
      <dgm:t>
        <a:bodyPr/>
        <a:lstStyle/>
        <a:p>
          <a:r>
            <a:rPr lang="en-US" dirty="0">
              <a:latin typeface="Times New Roman" panose="02020603050405020304" pitchFamily="18" charset="0"/>
              <a:cs typeface="Times New Roman" panose="02020603050405020304" pitchFamily="18" charset="0"/>
            </a:rPr>
            <a:t>GPU profiling feedback (Torch, NCU, Clang-tidy)</a:t>
          </a:r>
        </a:p>
      </dgm:t>
    </dgm:pt>
    <dgm:pt modelId="{928448B8-7CDC-4339-A92A-0DFBA006A0C2}" type="parTrans" cxnId="{5E58B201-BA7E-4253-BD91-C3DE1445EB86}">
      <dgm:prSet/>
      <dgm:spPr/>
      <dgm:t>
        <a:bodyPr/>
        <a:lstStyle/>
        <a:p>
          <a:endParaRPr lang="en-US"/>
        </a:p>
      </dgm:t>
    </dgm:pt>
    <dgm:pt modelId="{092A9BEB-9D67-42E4-85FE-D0A6AFA1B1E0}" type="sibTrans" cxnId="{5E58B201-BA7E-4253-BD91-C3DE1445EB86}">
      <dgm:prSet/>
      <dgm:spPr/>
      <dgm:t>
        <a:bodyPr/>
        <a:lstStyle/>
        <a:p>
          <a:endParaRPr lang="en-US"/>
        </a:p>
      </dgm:t>
    </dgm:pt>
    <dgm:pt modelId="{86F68BD4-0B23-4079-B36B-26FA37BC832D}">
      <dgm:prSet/>
      <dgm:spPr/>
      <dgm:t>
        <a:bodyPr/>
        <a:lstStyle/>
        <a:p>
          <a:r>
            <a:rPr lang="en-US" dirty="0">
              <a:latin typeface="Times New Roman" panose="02020603050405020304" pitchFamily="18" charset="0"/>
              <a:cs typeface="Times New Roman" panose="02020603050405020304" pitchFamily="18" charset="0"/>
            </a:rPr>
            <a:t>Select best kernel</a:t>
          </a:r>
        </a:p>
      </dgm:t>
    </dgm:pt>
    <dgm:pt modelId="{FD4FF224-EE2D-4588-8A79-2E399AF5196F}" type="parTrans" cxnId="{2D787009-C5B2-4AFD-8B24-A33D68BD852D}">
      <dgm:prSet/>
      <dgm:spPr/>
      <dgm:t>
        <a:bodyPr/>
        <a:lstStyle/>
        <a:p>
          <a:endParaRPr lang="en-US"/>
        </a:p>
      </dgm:t>
    </dgm:pt>
    <dgm:pt modelId="{F134EF5C-C237-4979-B073-35849BE9251B}" type="sibTrans" cxnId="{2D787009-C5B2-4AFD-8B24-A33D68BD852D}">
      <dgm:prSet/>
      <dgm:spPr/>
      <dgm:t>
        <a:bodyPr/>
        <a:lstStyle/>
        <a:p>
          <a:endParaRPr lang="en-US"/>
        </a:p>
      </dgm:t>
    </dgm:pt>
    <dgm:pt modelId="{E9D41455-93B0-413D-A66F-2EEF4F29192B}">
      <dgm:prSet/>
      <dgm:spPr/>
      <dgm:t>
        <a:bodyPr/>
        <a:lstStyle/>
        <a:p>
          <a:r>
            <a:rPr lang="en-US" dirty="0">
              <a:latin typeface="Times New Roman" panose="02020603050405020304" pitchFamily="18" charset="0"/>
              <a:cs typeface="Times New Roman" panose="02020603050405020304" pitchFamily="18" charset="0"/>
            </a:rPr>
            <a:t>Accuracy: 0.82 / 0.80 / 0.73</a:t>
          </a:r>
        </a:p>
      </dgm:t>
    </dgm:pt>
    <dgm:pt modelId="{2204F399-8CF4-4559-971F-4E3F9AB8FA9E}" type="parTrans" cxnId="{035C96F4-1421-4983-BCB6-B7DBCC28CD48}">
      <dgm:prSet/>
      <dgm:spPr/>
      <dgm:t>
        <a:bodyPr/>
        <a:lstStyle/>
        <a:p>
          <a:endParaRPr lang="zh-CN" altLang="en-US"/>
        </a:p>
      </dgm:t>
    </dgm:pt>
    <dgm:pt modelId="{A42BBAD3-6902-4943-B5C3-5DE1020DE01A}" type="sibTrans" cxnId="{035C96F4-1421-4983-BCB6-B7DBCC28CD48}">
      <dgm:prSet/>
      <dgm:spPr/>
      <dgm:t>
        <a:bodyPr/>
        <a:lstStyle/>
        <a:p>
          <a:endParaRPr lang="zh-CN" altLang="en-US"/>
        </a:p>
      </dgm:t>
    </dgm:pt>
    <dgm:pt modelId="{417276AF-7EBB-4EE8-A38F-1ED6F4DEFFA1}" type="pres">
      <dgm:prSet presAssocID="{26A2961D-92C0-48D2-8ED3-092ECABCFBB3}" presName="Name0" presStyleCnt="0">
        <dgm:presLayoutVars>
          <dgm:dir/>
          <dgm:animLvl val="lvl"/>
          <dgm:resizeHandles val="exact"/>
        </dgm:presLayoutVars>
      </dgm:prSet>
      <dgm:spPr/>
    </dgm:pt>
    <dgm:pt modelId="{DF6C2CA3-5C17-46BF-831F-CA125F119B57}" type="pres">
      <dgm:prSet presAssocID="{BC1B74FF-C645-45B7-AB43-CA0F9F95C16E}" presName="composite" presStyleCnt="0"/>
      <dgm:spPr/>
    </dgm:pt>
    <dgm:pt modelId="{F4086E54-8BCE-407C-9883-BB165A44E3DA}" type="pres">
      <dgm:prSet presAssocID="{BC1B74FF-C645-45B7-AB43-CA0F9F95C16E}" presName="parTx" presStyleLbl="node1" presStyleIdx="0" presStyleCnt="2">
        <dgm:presLayoutVars>
          <dgm:chMax val="0"/>
          <dgm:chPref val="0"/>
          <dgm:bulletEnabled val="1"/>
        </dgm:presLayoutVars>
      </dgm:prSet>
      <dgm:spPr/>
    </dgm:pt>
    <dgm:pt modelId="{E7DA3825-1E44-4945-B590-11626ACFD768}" type="pres">
      <dgm:prSet presAssocID="{BC1B74FF-C645-45B7-AB43-CA0F9F95C16E}" presName="desTx" presStyleLbl="revTx" presStyleIdx="0" presStyleCnt="2">
        <dgm:presLayoutVars>
          <dgm:bulletEnabled val="1"/>
        </dgm:presLayoutVars>
      </dgm:prSet>
      <dgm:spPr/>
    </dgm:pt>
    <dgm:pt modelId="{AFF7131A-D22F-40F6-ABF8-3D2CA27A2961}" type="pres">
      <dgm:prSet presAssocID="{E90A893B-D7FB-4473-ADDD-B6C58C7723D3}" presName="space" presStyleCnt="0"/>
      <dgm:spPr/>
    </dgm:pt>
    <dgm:pt modelId="{38E58FB2-38BA-48CF-9170-BF16D3EE0395}" type="pres">
      <dgm:prSet presAssocID="{499583F1-CE13-47B4-878E-CA02622F86AB}" presName="composite" presStyleCnt="0"/>
      <dgm:spPr/>
    </dgm:pt>
    <dgm:pt modelId="{1D8002A9-EF6B-4196-B187-81AD3187E52D}" type="pres">
      <dgm:prSet presAssocID="{499583F1-CE13-47B4-878E-CA02622F86AB}" presName="parTx" presStyleLbl="node1" presStyleIdx="1" presStyleCnt="2">
        <dgm:presLayoutVars>
          <dgm:chMax val="0"/>
          <dgm:chPref val="0"/>
          <dgm:bulletEnabled val="1"/>
        </dgm:presLayoutVars>
      </dgm:prSet>
      <dgm:spPr/>
    </dgm:pt>
    <dgm:pt modelId="{E2EB4239-2EF7-4B3F-9C09-631F634561F2}" type="pres">
      <dgm:prSet presAssocID="{499583F1-CE13-47B4-878E-CA02622F86AB}" presName="desTx" presStyleLbl="revTx" presStyleIdx="1" presStyleCnt="2">
        <dgm:presLayoutVars>
          <dgm:bulletEnabled val="1"/>
        </dgm:presLayoutVars>
      </dgm:prSet>
      <dgm:spPr/>
    </dgm:pt>
  </dgm:ptLst>
  <dgm:cxnLst>
    <dgm:cxn modelId="{5E58B201-BA7E-4253-BD91-C3DE1445EB86}" srcId="{499583F1-CE13-47B4-878E-CA02622F86AB}" destId="{8FE59D4D-103A-4209-B16B-9C4B672E5BE3}" srcOrd="3" destOrd="0" parTransId="{928448B8-7CDC-4339-A92A-0DFBA006A0C2}" sibTransId="{092A9BEB-9D67-42E4-85FE-D0A6AFA1B1E0}"/>
    <dgm:cxn modelId="{A94B7508-7ED2-4D3C-AEC8-661F89AB573C}" type="presOf" srcId="{8FE59D4D-103A-4209-B16B-9C4B672E5BE3}" destId="{E2EB4239-2EF7-4B3F-9C09-631F634561F2}" srcOrd="0" destOrd="3" presId="urn:microsoft.com/office/officeart/2005/8/layout/chevron1"/>
    <dgm:cxn modelId="{2D787009-C5B2-4AFD-8B24-A33D68BD852D}" srcId="{499583F1-CE13-47B4-878E-CA02622F86AB}" destId="{86F68BD4-0B23-4079-B36B-26FA37BC832D}" srcOrd="4" destOrd="0" parTransId="{FD4FF224-EE2D-4588-8A79-2E399AF5196F}" sibTransId="{F134EF5C-C237-4979-B073-35849BE9251B}"/>
    <dgm:cxn modelId="{5D59DC1A-E0D8-4BB6-BD0A-6A98A23B251A}" type="presOf" srcId="{9092BDE3-DABD-463D-B7BF-F74D922F149F}" destId="{E2EB4239-2EF7-4B3F-9C09-631F634561F2}" srcOrd="0" destOrd="1" presId="urn:microsoft.com/office/officeart/2005/8/layout/chevron1"/>
    <dgm:cxn modelId="{6AAA3F2E-F8A1-46C1-8EF8-37D0DDFA8A16}" type="presOf" srcId="{BB8DC682-5466-4146-AA79-2B8D5FF5FF20}" destId="{E7DA3825-1E44-4945-B590-11626ACFD768}" srcOrd="0" destOrd="3" presId="urn:microsoft.com/office/officeart/2005/8/layout/chevron1"/>
    <dgm:cxn modelId="{D2740633-ACC3-438A-8994-A1863F79D575}" srcId="{BC1B74FF-C645-45B7-AB43-CA0F9F95C16E}" destId="{300539FC-8083-4729-84D5-D55E68A1DC05}" srcOrd="0" destOrd="0" parTransId="{5A6181CD-CC1A-42F1-B1B5-69115578BC19}" sibTransId="{D8B4CADF-EA2C-4330-BE4D-50EC86016A27}"/>
    <dgm:cxn modelId="{31E78260-5678-4F4C-A391-F22B10148F90}" type="presOf" srcId="{A9B50FBA-57D0-498E-9012-2C2629DF2697}" destId="{E2EB4239-2EF7-4B3F-9C09-631F634561F2}" srcOrd="0" destOrd="2" presId="urn:microsoft.com/office/officeart/2005/8/layout/chevron1"/>
    <dgm:cxn modelId="{BEF7A949-008D-4023-8E48-11D1E61F9CDA}" type="presOf" srcId="{499583F1-CE13-47B4-878E-CA02622F86AB}" destId="{1D8002A9-EF6B-4196-B187-81AD3187E52D}" srcOrd="0" destOrd="0" presId="urn:microsoft.com/office/officeart/2005/8/layout/chevron1"/>
    <dgm:cxn modelId="{E0D54A4E-9338-4878-BF47-971CC18DAE42}" type="presOf" srcId="{E9D41455-93B0-413D-A66F-2EEF4F29192B}" destId="{E7DA3825-1E44-4945-B590-11626ACFD768}" srcOrd="0" destOrd="2" presId="urn:microsoft.com/office/officeart/2005/8/layout/chevron1"/>
    <dgm:cxn modelId="{819B8B77-1367-4795-B3E9-B222603BD39C}" srcId="{BC1B74FF-C645-45B7-AB43-CA0F9F95C16E}" destId="{37889598-9DF0-4669-96CF-3E4B058818F9}" srcOrd="1" destOrd="0" parTransId="{1132A478-A616-4DA5-ABCD-B6AD06431B3D}" sibTransId="{4A25CAEF-918F-4B4B-A3DA-92C1079432E8}"/>
    <dgm:cxn modelId="{D6381D7D-CED0-44EE-B9F4-44BF60E3A4C0}" srcId="{499583F1-CE13-47B4-878E-CA02622F86AB}" destId="{A9B50FBA-57D0-498E-9012-2C2629DF2697}" srcOrd="2" destOrd="0" parTransId="{ADBE297F-7099-4FE2-AA40-0622E020B99F}" sibTransId="{20ED613F-1F1C-46FF-9AC2-9CBE42B5EACA}"/>
    <dgm:cxn modelId="{9031358F-A1B6-4CB5-A742-CD4ED03A48E1}" srcId="{BC1B74FF-C645-45B7-AB43-CA0F9F95C16E}" destId="{BB8DC682-5466-4146-AA79-2B8D5FF5FF20}" srcOrd="3" destOrd="0" parTransId="{3A57CADE-A7E7-4B19-A051-200B06E689B4}" sibTransId="{91B04E23-6164-455E-A77D-0EB7D6F586CF}"/>
    <dgm:cxn modelId="{79E16F95-86B5-4F64-A8C1-7008A43B206D}" type="presOf" srcId="{300539FC-8083-4729-84D5-D55E68A1DC05}" destId="{E7DA3825-1E44-4945-B590-11626ACFD768}" srcOrd="0" destOrd="0" presId="urn:microsoft.com/office/officeart/2005/8/layout/chevron1"/>
    <dgm:cxn modelId="{BFDEF999-3AAB-4E9A-847E-395582CC716A}" srcId="{499583F1-CE13-47B4-878E-CA02622F86AB}" destId="{01D45A9F-C8FF-4830-A1DB-861631876523}" srcOrd="0" destOrd="0" parTransId="{A52E1D66-5E49-4A0A-ACEE-BED0162EB9B8}" sibTransId="{707AD529-65F9-48E9-91EB-30AED0A826CE}"/>
    <dgm:cxn modelId="{74BAE29D-FE7D-49C0-A9D3-4BCC1A3A4020}" type="presOf" srcId="{01D45A9F-C8FF-4830-A1DB-861631876523}" destId="{E2EB4239-2EF7-4B3F-9C09-631F634561F2}" srcOrd="0" destOrd="0" presId="urn:microsoft.com/office/officeart/2005/8/layout/chevron1"/>
    <dgm:cxn modelId="{751BD1CB-1DBD-4781-97E7-E26F892EF4DE}" srcId="{26A2961D-92C0-48D2-8ED3-092ECABCFBB3}" destId="{499583F1-CE13-47B4-878E-CA02622F86AB}" srcOrd="1" destOrd="0" parTransId="{860CB5CF-03B4-46E2-9BAB-E1FC677266EC}" sibTransId="{F76FAB88-A533-434D-8D24-6DE2EEAD3A66}"/>
    <dgm:cxn modelId="{E8D969D2-6DE9-4663-99B9-6C6BBFDF0E8B}" type="presOf" srcId="{26A2961D-92C0-48D2-8ED3-092ECABCFBB3}" destId="{417276AF-7EBB-4EE8-A38F-1ED6F4DEFFA1}" srcOrd="0" destOrd="0" presId="urn:microsoft.com/office/officeart/2005/8/layout/chevron1"/>
    <dgm:cxn modelId="{2A04C8E3-87B7-45FA-BE3A-341064DDC5EB}" type="presOf" srcId="{86F68BD4-0B23-4079-B36B-26FA37BC832D}" destId="{E2EB4239-2EF7-4B3F-9C09-631F634561F2}" srcOrd="0" destOrd="4" presId="urn:microsoft.com/office/officeart/2005/8/layout/chevron1"/>
    <dgm:cxn modelId="{19180BE4-4C89-443E-82C7-DC6D751A0890}" type="presOf" srcId="{BC1B74FF-C645-45B7-AB43-CA0F9F95C16E}" destId="{F4086E54-8BCE-407C-9883-BB165A44E3DA}" srcOrd="0" destOrd="0" presId="urn:microsoft.com/office/officeart/2005/8/layout/chevron1"/>
    <dgm:cxn modelId="{E59BA2E5-77BC-4AB2-AB35-802A3BA721E2}" srcId="{499583F1-CE13-47B4-878E-CA02622F86AB}" destId="{9092BDE3-DABD-463D-B7BF-F74D922F149F}" srcOrd="1" destOrd="0" parTransId="{9A1CCA5B-9945-47B0-897B-AA8650FFB9ED}" sibTransId="{5A6CD5BE-2ED1-4AE6-97EF-EE54BB5C49B9}"/>
    <dgm:cxn modelId="{D69DBFF2-71B3-4007-AAE5-22E09C5629BC}" srcId="{26A2961D-92C0-48D2-8ED3-092ECABCFBB3}" destId="{BC1B74FF-C645-45B7-AB43-CA0F9F95C16E}" srcOrd="0" destOrd="0" parTransId="{83CF8CBF-C07A-4B95-944D-2071FE01618B}" sibTransId="{E90A893B-D7FB-4473-ADDD-B6C58C7723D3}"/>
    <dgm:cxn modelId="{035C96F4-1421-4983-BCB6-B7DBCC28CD48}" srcId="{BC1B74FF-C645-45B7-AB43-CA0F9F95C16E}" destId="{E9D41455-93B0-413D-A66F-2EEF4F29192B}" srcOrd="2" destOrd="0" parTransId="{2204F399-8CF4-4559-971F-4E3F9AB8FA9E}" sibTransId="{A42BBAD3-6902-4943-B5C3-5DE1020DE01A}"/>
    <dgm:cxn modelId="{FDB8C9FF-6B91-49B4-839E-51545A11BDE4}" type="presOf" srcId="{37889598-9DF0-4669-96CF-3E4B058818F9}" destId="{E7DA3825-1E44-4945-B590-11626ACFD768}" srcOrd="0" destOrd="1" presId="urn:microsoft.com/office/officeart/2005/8/layout/chevron1"/>
    <dgm:cxn modelId="{4B0BC4E0-1087-4B62-AB62-A1D9A19CCC93}" type="presParOf" srcId="{417276AF-7EBB-4EE8-A38F-1ED6F4DEFFA1}" destId="{DF6C2CA3-5C17-46BF-831F-CA125F119B57}" srcOrd="0" destOrd="0" presId="urn:microsoft.com/office/officeart/2005/8/layout/chevron1"/>
    <dgm:cxn modelId="{C22EB4BD-065D-489B-847F-287AE405E0BF}" type="presParOf" srcId="{DF6C2CA3-5C17-46BF-831F-CA125F119B57}" destId="{F4086E54-8BCE-407C-9883-BB165A44E3DA}" srcOrd="0" destOrd="0" presId="urn:microsoft.com/office/officeart/2005/8/layout/chevron1"/>
    <dgm:cxn modelId="{D7E4D1FD-758B-4FF6-A171-86F3EA0D935C}" type="presParOf" srcId="{DF6C2CA3-5C17-46BF-831F-CA125F119B57}" destId="{E7DA3825-1E44-4945-B590-11626ACFD768}" srcOrd="1" destOrd="0" presId="urn:microsoft.com/office/officeart/2005/8/layout/chevron1"/>
    <dgm:cxn modelId="{267ABAEC-8CD4-493E-810E-5A69684D1B1C}" type="presParOf" srcId="{417276AF-7EBB-4EE8-A38F-1ED6F4DEFFA1}" destId="{AFF7131A-D22F-40F6-ABF8-3D2CA27A2961}" srcOrd="1" destOrd="0" presId="urn:microsoft.com/office/officeart/2005/8/layout/chevron1"/>
    <dgm:cxn modelId="{3DED9F12-1AAE-4834-93D3-AA7B5CF59403}" type="presParOf" srcId="{417276AF-7EBB-4EE8-A38F-1ED6F4DEFFA1}" destId="{38E58FB2-38BA-48CF-9170-BF16D3EE0395}" srcOrd="2" destOrd="0" presId="urn:microsoft.com/office/officeart/2005/8/layout/chevron1"/>
    <dgm:cxn modelId="{892B0E90-FBB5-40BE-B8C4-6133CBAB7248}" type="presParOf" srcId="{38E58FB2-38BA-48CF-9170-BF16D3EE0395}" destId="{1D8002A9-EF6B-4196-B187-81AD3187E52D}" srcOrd="0" destOrd="0" presId="urn:microsoft.com/office/officeart/2005/8/layout/chevron1"/>
    <dgm:cxn modelId="{96BD0A59-B2D6-47FE-A88F-EB529C137227}" type="presParOf" srcId="{38E58FB2-38BA-48CF-9170-BF16D3EE0395}" destId="{E2EB4239-2EF7-4B3F-9C09-631F634561F2}"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6D5E7-79DE-4D98-9312-9B0F58376CF5}">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B4B7F-3439-4F2C-89C4-E7F2A34CCD9E}">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Triton Part</a:t>
          </a:r>
        </a:p>
      </dsp:txBody>
      <dsp:txXfrm>
        <a:off x="383617" y="1447754"/>
        <a:ext cx="2847502" cy="1768010"/>
      </dsp:txXfrm>
    </dsp:sp>
    <dsp:sp modelId="{7177D54A-0231-463F-8222-2F404FCC5253}">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C6CD9-3228-4C13-B89F-08E92F3F80F6}">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CUDA Part</a:t>
          </a:r>
        </a:p>
      </dsp:txBody>
      <dsp:txXfrm>
        <a:off x="3998355" y="1447754"/>
        <a:ext cx="2847502" cy="1768010"/>
      </dsp:txXfrm>
    </dsp:sp>
    <dsp:sp modelId="{76E42AC7-728C-4F09-B2D9-39AAF16EAB52}">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63245-8D92-4D31-A014-E1E30FD47281}">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Other Interested Papers</a:t>
          </a:r>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86E54-8BCE-407C-9883-BB165A44E3DA}">
      <dsp:nvSpPr>
        <dsp:cNvPr id="0" name=""/>
        <dsp:cNvSpPr/>
      </dsp:nvSpPr>
      <dsp:spPr>
        <a:xfrm>
          <a:off x="2819" y="181228"/>
          <a:ext cx="2446599" cy="97863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LLM-based Soft Verification:</a:t>
          </a:r>
        </a:p>
      </dsp:txBody>
      <dsp:txXfrm>
        <a:off x="492139" y="181228"/>
        <a:ext cx="1467960" cy="978639"/>
      </dsp:txXfrm>
    </dsp:sp>
    <dsp:sp modelId="{E7DA3825-1E44-4945-B590-11626ACFD768}">
      <dsp:nvSpPr>
        <dsp:cNvPr id="0" name=""/>
        <dsp:cNvSpPr/>
      </dsp:nvSpPr>
      <dsp:spPr>
        <a:xfrm>
          <a:off x="2819" y="1282198"/>
          <a:ext cx="1957279" cy="290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Binary filtering before hardware execution</a:t>
          </a:r>
        </a:p>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Three verifiers: compilation / memory / numerical</a:t>
          </a:r>
        </a:p>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Accuracy: 0.82 / 0.80 / 0.73</a:t>
          </a:r>
        </a:p>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Reduces hardware cost</a:t>
          </a:r>
        </a:p>
      </dsp:txBody>
      <dsp:txXfrm>
        <a:off x="2819" y="1282198"/>
        <a:ext cx="1957279" cy="2907000"/>
      </dsp:txXfrm>
    </dsp:sp>
    <dsp:sp modelId="{1D8002A9-EF6B-4196-B187-81AD3187E52D}">
      <dsp:nvSpPr>
        <dsp:cNvPr id="0" name=""/>
        <dsp:cNvSpPr/>
      </dsp:nvSpPr>
      <dsp:spPr>
        <a:xfrm>
          <a:off x="2233418" y="181228"/>
          <a:ext cx="2446599" cy="97863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Evolutionary Optimization Loop</a:t>
          </a:r>
        </a:p>
      </dsp:txBody>
      <dsp:txXfrm>
        <a:off x="2722738" y="181228"/>
        <a:ext cx="1467960" cy="978639"/>
      </dsp:txXfrm>
    </dsp:sp>
    <dsp:sp modelId="{E2EB4239-2EF7-4B3F-9C09-631F634561F2}">
      <dsp:nvSpPr>
        <dsp:cNvPr id="0" name=""/>
        <dsp:cNvSpPr/>
      </dsp:nvSpPr>
      <dsp:spPr>
        <a:xfrm>
          <a:off x="2233418" y="1282198"/>
          <a:ext cx="1957279" cy="290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Times New Roman" panose="02020603050405020304" pitchFamily="18" charset="0"/>
              <a:cs typeface="Times New Roman" panose="02020603050405020304" pitchFamily="18" charset="0"/>
            </a:rPr>
            <a:t>Pytorch -&gt; CUDA translation</a:t>
          </a:r>
        </a:p>
        <a:p>
          <a:pPr marL="171450" lvl="1" indent="-171450" algn="l" defTabSz="844550">
            <a:lnSpc>
              <a:spcPct val="90000"/>
            </a:lnSpc>
            <a:spcBef>
              <a:spcPct val="0"/>
            </a:spcBef>
            <a:spcAft>
              <a:spcPct val="15000"/>
            </a:spcAft>
            <a:buChar char="•"/>
          </a:pPr>
          <a:r>
            <a:rPr lang="en-US" sz="1900" kern="1200">
              <a:latin typeface="Times New Roman" panose="02020603050405020304" pitchFamily="18" charset="0"/>
              <a:cs typeface="Times New Roman" panose="02020603050405020304" pitchFamily="18" charset="0"/>
            </a:rPr>
            <a:t>LLM ensemble sampling (N=8)</a:t>
          </a:r>
        </a:p>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Self-verification filtering</a:t>
          </a:r>
        </a:p>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GPU profiling feedback (Torch, NCU, Clang-tidy)</a:t>
          </a:r>
        </a:p>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Select best kernel</a:t>
          </a:r>
        </a:p>
      </dsp:txBody>
      <dsp:txXfrm>
        <a:off x="2233418" y="1282198"/>
        <a:ext cx="1957279" cy="2907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F32F7-1CC1-4328-A861-E45AD30F2A93}" type="datetimeFigureOut">
              <a:rPr lang="zh-CN" altLang="en-US" smtClean="0"/>
              <a:t>2026/2/27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9E1C9-7471-46A7-960E-C3B0B7A96275}" type="slidenum">
              <a:rPr lang="zh-CN" altLang="en-US" smtClean="0"/>
              <a:t>‹#›</a:t>
            </a:fld>
            <a:endParaRPr lang="zh-CN" altLang="en-US"/>
          </a:p>
        </p:txBody>
      </p:sp>
    </p:spTree>
    <p:extLst>
      <p:ext uri="{BB962C8B-B14F-4D97-AF65-F5344CB8AC3E}">
        <p14:creationId xmlns:p14="http://schemas.microsoft.com/office/powerpoint/2010/main" val="150393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1</a:t>
            </a:fld>
            <a:endParaRPr lang="zh-CN" altLang="en-US"/>
          </a:p>
        </p:txBody>
      </p:sp>
    </p:spTree>
    <p:extLst>
      <p:ext uri="{BB962C8B-B14F-4D97-AF65-F5344CB8AC3E}">
        <p14:creationId xmlns:p14="http://schemas.microsoft.com/office/powerpoint/2010/main" val="351289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overview of </a:t>
            </a:r>
            <a:r>
              <a:rPr lang="en-US" altLang="zh-CN" dirty="0" err="1"/>
              <a:t>autotriton</a:t>
            </a:r>
            <a:r>
              <a:rPr lang="en-US" altLang="zh-CN" dirty="0"/>
              <a:t> pipeline with three components: data collection, SFT state, and RL stage.</a:t>
            </a:r>
          </a:p>
          <a:p>
            <a:r>
              <a:rPr lang="en-US" altLang="zh-CN" dirty="0"/>
              <a:t>Note that, in the SFT phase, they first design and implement a dedicated data construction pipeline. This pipeline is instrumental in assembling a high-quality Triton dataset that indicates key programming concepts and reasoning steps inherent to Triton, thereby equipping AUTOTRITON with foundational programming capabilities.</a:t>
            </a:r>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10</a:t>
            </a:fld>
            <a:endParaRPr lang="zh-CN" altLang="en-US"/>
          </a:p>
        </p:txBody>
      </p:sp>
    </p:spTree>
    <p:extLst>
      <p:ext uri="{BB962C8B-B14F-4D97-AF65-F5344CB8AC3E}">
        <p14:creationId xmlns:p14="http://schemas.microsoft.com/office/powerpoint/2010/main" val="84492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figure illustrates their data construction pipeline.</a:t>
            </a:r>
          </a:p>
          <a:p>
            <a:r>
              <a:rPr lang="en-US" altLang="zh-CN" dirty="0"/>
              <a:t>They start by systematically collecting </a:t>
            </a:r>
            <a:r>
              <a:rPr lang="en-US" altLang="zh-CN" dirty="0" err="1"/>
              <a:t>PyTorch</a:t>
            </a:r>
            <a:r>
              <a:rPr lang="en-US" altLang="zh-CN" dirty="0"/>
              <a:t> kernels from open-source repositories and validating them with automatically generated test cases.</a:t>
            </a:r>
          </a:p>
          <a:p>
            <a:r>
              <a:rPr lang="en-US" altLang="zh-CN" dirty="0"/>
              <a:t>To obtain corresponding Triton kernels, they use two strategies.</a:t>
            </a:r>
            <a:br>
              <a:rPr lang="en-US" altLang="zh-CN" dirty="0"/>
            </a:br>
            <a:r>
              <a:rPr lang="en-US" altLang="zh-CN" dirty="0"/>
              <a:t>First, instruction-guided distillation, where a reasoning model generates Triton code with explanations(</a:t>
            </a:r>
            <a:r>
              <a:rPr lang="en-US" altLang="zh-CN" sz="1200" b="0" i="0" kern="1200" dirty="0">
                <a:solidFill>
                  <a:schemeClr val="tx1"/>
                </a:solidFill>
                <a:effectLst/>
                <a:latin typeface="+mn-lt"/>
                <a:ea typeface="+mn-ea"/>
                <a:cs typeface="+mn-cs"/>
              </a:rPr>
              <a:t>/ ˌ</a:t>
            </a:r>
            <a:r>
              <a:rPr lang="en-US" altLang="zh-CN" sz="1200" b="0" i="0" kern="1200" dirty="0" err="1">
                <a:solidFill>
                  <a:schemeClr val="tx1"/>
                </a:solidFill>
                <a:effectLst/>
                <a:latin typeface="+mn-lt"/>
                <a:ea typeface="+mn-ea"/>
                <a:cs typeface="+mn-cs"/>
              </a:rPr>
              <a:t>ekspləˈneɪʃ</a:t>
            </a:r>
            <a:r>
              <a:rPr lang="en-US" altLang="zh-CN" sz="1200" b="0" i="0" kern="1200" dirty="0">
                <a:solidFill>
                  <a:schemeClr val="tx1"/>
                </a:solidFill>
                <a:effectLst/>
                <a:latin typeface="+mn-lt"/>
                <a:ea typeface="+mn-ea"/>
                <a:cs typeface="+mn-cs"/>
              </a:rPr>
              <a:t>(ə)n /</a:t>
            </a:r>
            <a:r>
              <a:rPr lang="en-US" altLang="zh-CN" dirty="0"/>
              <a:t>) and keeps only functionally equivalent results.</a:t>
            </a:r>
            <a:br>
              <a:rPr lang="en-US" altLang="zh-CN" dirty="0"/>
            </a:br>
            <a:r>
              <a:rPr lang="en-US" altLang="zh-CN" dirty="0"/>
              <a:t>Second, compilation with LLM-enhanced refinement, where </a:t>
            </a:r>
            <a:r>
              <a:rPr lang="en-US" altLang="zh-CN" dirty="0" err="1"/>
              <a:t>PyTorch</a:t>
            </a:r>
            <a:r>
              <a:rPr lang="en-US" altLang="zh-CN" dirty="0"/>
              <a:t> code is compiled, cleaned, and refined by an LLM before verification.</a:t>
            </a:r>
          </a:p>
          <a:p>
            <a:r>
              <a:rPr lang="en-US" altLang="zh-CN" dirty="0"/>
              <a:t>The final output is a high-quality dataset of instruction–Triton–</a:t>
            </a:r>
            <a:r>
              <a:rPr lang="en-US" altLang="zh-CN" dirty="0" err="1"/>
              <a:t>CoT</a:t>
            </a:r>
            <a:r>
              <a:rPr lang="en-US" altLang="zh-CN" dirty="0"/>
              <a:t> triples for supervised fine-tuning.</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11</a:t>
            </a:fld>
            <a:endParaRPr lang="zh-CN" altLang="en-US"/>
          </a:p>
        </p:txBody>
      </p:sp>
    </p:spTree>
    <p:extLst>
      <p:ext uri="{BB962C8B-B14F-4D97-AF65-F5344CB8AC3E}">
        <p14:creationId xmlns:p14="http://schemas.microsoft.com/office/powerpoint/2010/main" val="384602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Current GPU code generation benchmarks mainly evaluate single-shot outputs, where a model generates code once without structured interaction. However, modern systems increasingly rely on agentic workflows that plan, invoke tools, receive feedback, and iterate.</a:t>
            </a:r>
          </a:p>
          <a:p>
            <a:r>
              <a:rPr lang="en-US" altLang="zh-CN" dirty="0"/>
              <a:t>The problem is that tool usage is often embedded inside each agent, meaning different systems have access to different tools and budgets. This makes comparisons unfair and blurs the line between model capability and workflow design.</a:t>
            </a:r>
          </a:p>
          <a:p>
            <a:r>
              <a:rPr lang="en-US" altLang="zh-CN" dirty="0"/>
              <a:t>To address this, they introduce </a:t>
            </a:r>
            <a:r>
              <a:rPr lang="en-US" altLang="zh-CN" b="1" dirty="0" err="1"/>
              <a:t>TritonGym</a:t>
            </a:r>
            <a:r>
              <a:rPr lang="en-US" altLang="zh-CN" dirty="0"/>
              <a:t>, a tool-centric and interactive benchmark for Triton GPU kernel generation. </a:t>
            </a:r>
            <a:r>
              <a:rPr lang="en-US" altLang="zh-CN" dirty="0" err="1"/>
              <a:t>TritonGym</a:t>
            </a:r>
            <a:r>
              <a:rPr lang="en-US" altLang="zh-CN" dirty="0"/>
              <a:t> standardizes tool access through a function-call API, ensuring all agents use the same tools, inputs, and budgets.</a:t>
            </a:r>
          </a:p>
          <a:p>
            <a:r>
              <a:rPr lang="en-US" altLang="zh-CN" dirty="0"/>
              <a:t>It also includes out-of-distribution tasks with benchmark-only operators to require reasoning rather than memorization, and supports pluggable backends and DSL extensions for cross-hardware evaluation.</a:t>
            </a:r>
          </a:p>
          <a:p>
            <a:r>
              <a:rPr lang="en-US" altLang="zh-CN" dirty="0"/>
              <a:t>Overall, </a:t>
            </a:r>
            <a:r>
              <a:rPr lang="en-US" altLang="zh-CN" dirty="0" err="1"/>
              <a:t>TritonGym</a:t>
            </a:r>
            <a:r>
              <a:rPr lang="en-US" altLang="zh-CN" dirty="0"/>
              <a:t> provides a systematic and forward-looking framework for evaluating agentic LLM workflows in GPU code generation.</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12</a:t>
            </a:fld>
            <a:endParaRPr lang="zh-CN" altLang="en-US"/>
          </a:p>
        </p:txBody>
      </p:sp>
    </p:spTree>
    <p:extLst>
      <p:ext uri="{BB962C8B-B14F-4D97-AF65-F5344CB8AC3E}">
        <p14:creationId xmlns:p14="http://schemas.microsoft.com/office/powerpoint/2010/main" val="31208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Figure 1 presents the overall architecture of </a:t>
            </a:r>
            <a:r>
              <a:rPr lang="en-US" altLang="zh-CN" dirty="0" err="1"/>
              <a:t>TritonGym</a:t>
            </a:r>
            <a:r>
              <a:rPr lang="en-US" altLang="zh-CN" dirty="0"/>
              <a:t>.</a:t>
            </a:r>
          </a:p>
          <a:p>
            <a:r>
              <a:rPr lang="en-US" altLang="zh-CN" dirty="0"/>
              <a:t>At the top is the agentic workflow: planning, generation, tool invocation, and refinement. The key design decision is that all tools are exposed through a standardized function-call interface.</a:t>
            </a:r>
          </a:p>
          <a:p>
            <a:r>
              <a:rPr lang="en-US" altLang="zh-CN" dirty="0"/>
              <a:t>The benchmark itself consists of three layers:</a:t>
            </a:r>
          </a:p>
          <a:p>
            <a:r>
              <a:rPr lang="en-US" altLang="zh-CN" dirty="0"/>
              <a:t>1. First, the dataset layer, which defines operator semantics, input shapes, DSL descriptions, hardware metadata, and oracle implementations.</a:t>
            </a:r>
          </a:p>
          <a:p>
            <a:r>
              <a:rPr lang="en-US" altLang="zh-CN" dirty="0"/>
              <a:t>Here, human experts intervene during dataset construction.</a:t>
            </a:r>
            <a:br>
              <a:rPr lang="en-US" altLang="zh-CN" dirty="0"/>
            </a:br>
            <a:r>
              <a:rPr lang="en-US" altLang="zh-CN" dirty="0"/>
              <a:t>The oracle Triton kernels are handcrafted by experts and serve as performance baselines.</a:t>
            </a:r>
            <a:br>
              <a:rPr lang="en-US" altLang="zh-CN" dirty="0"/>
            </a:br>
            <a:r>
              <a:rPr lang="en-US" altLang="zh-CN" dirty="0"/>
              <a:t>For OOD operators, the semantics are also manually designed to prevent memorization.</a:t>
            </a:r>
          </a:p>
          <a:p>
            <a:r>
              <a:rPr lang="en-US" altLang="zh-CN" dirty="0"/>
              <a:t>2. Second, the function-call tools layer.</a:t>
            </a:r>
            <a:br>
              <a:rPr lang="en-US" altLang="zh-CN" dirty="0"/>
            </a:br>
            <a:r>
              <a:rPr lang="en-US" altLang="zh-CN" dirty="0"/>
              <a:t>This includes compiler, verifier, evaluator, and profiler.</a:t>
            </a:r>
          </a:p>
          <a:p>
            <a:r>
              <a:rPr lang="en-US" altLang="zh-CN" dirty="0"/>
              <a:t>The profiler internally invokes Nsight Compute to collect structured kernel metrics such as memory stalls, occupancy, and warp efficiency.</a:t>
            </a:r>
            <a:br>
              <a:rPr lang="en-US" altLang="zh-CN" dirty="0"/>
            </a:br>
            <a:r>
              <a:rPr lang="en-US" altLang="zh-CN" dirty="0"/>
              <a:t>3. Finally, the evaluation pipeline enforces correctness before performance measurement.</a:t>
            </a:r>
            <a:br>
              <a:rPr lang="en-US" altLang="zh-CN" dirty="0"/>
            </a:br>
            <a:r>
              <a:rPr lang="en-US" altLang="zh-CN" dirty="0"/>
              <a:t>This prevents agents from exploiting numerical shortcuts or invalid optimizations.</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13</a:t>
            </a:fld>
            <a:endParaRPr lang="zh-CN" altLang="en-US"/>
          </a:p>
        </p:txBody>
      </p:sp>
    </p:spTree>
    <p:extLst>
      <p:ext uri="{BB962C8B-B14F-4D97-AF65-F5344CB8AC3E}">
        <p14:creationId xmlns:p14="http://schemas.microsoft.com/office/powerpoint/2010/main" val="404734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Figure 2 shows how each task is formally specified.</a:t>
            </a:r>
          </a:p>
          <a:p>
            <a:r>
              <a:rPr lang="en-US" altLang="zh-CN" dirty="0"/>
              <a:t>Every operator is defined in structured JSON, including the </a:t>
            </a:r>
            <a:r>
              <a:rPr lang="en-US" altLang="zh-CN" dirty="0" err="1"/>
              <a:t>PyTorch</a:t>
            </a:r>
            <a:r>
              <a:rPr lang="en-US" altLang="zh-CN" dirty="0"/>
              <a:t> reference for correctness and a Triton expert implementation as a performance baseline.</a:t>
            </a:r>
          </a:p>
          <a:p>
            <a:r>
              <a:rPr lang="en-US" altLang="zh-CN" dirty="0"/>
              <a:t>Hardware constraints and DSL capabilities are explicitly encoded, so agents reason under declared architectural conditions rather than hidden assumptions.</a:t>
            </a:r>
          </a:p>
          <a:p>
            <a:r>
              <a:rPr lang="en-US" altLang="zh-CN" dirty="0"/>
              <a:t>Crucially, expert effort is limited to dataset construction. Once released, everything is automated — no human tuning, no manual profiling. Any improvement must come from the agent interacting with standardized tools, including optional NCU-based profiling.</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14</a:t>
            </a:fld>
            <a:endParaRPr lang="zh-CN" altLang="en-US"/>
          </a:p>
        </p:txBody>
      </p:sp>
    </p:spTree>
    <p:extLst>
      <p:ext uri="{BB962C8B-B14F-4D97-AF65-F5344CB8AC3E}">
        <p14:creationId xmlns:p14="http://schemas.microsoft.com/office/powerpoint/2010/main" val="200403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figure, </a:t>
            </a:r>
            <a:r>
              <a:rPr lang="en-US" altLang="zh-CN" dirty="0" err="1"/>
              <a:t>TritonGYM</a:t>
            </a:r>
            <a:r>
              <a:rPr lang="en-US" altLang="zh-CN" dirty="0"/>
              <a:t> have been used to evaluate some agents, like </a:t>
            </a:r>
            <a:r>
              <a:rPr lang="en-US" altLang="zh-CN" dirty="0" err="1"/>
              <a:t>AlphaEvolve</a:t>
            </a:r>
            <a:r>
              <a:rPr lang="en-US" altLang="zh-CN" dirty="0"/>
              <a:t>, </a:t>
            </a:r>
            <a:r>
              <a:rPr lang="en-US" altLang="zh-CN" dirty="0" err="1"/>
              <a:t>GeakAgent</a:t>
            </a:r>
            <a:r>
              <a:rPr lang="en-US" altLang="zh-CN" dirty="0"/>
              <a:t>, Astra.</a:t>
            </a:r>
          </a:p>
          <a:p>
            <a:endParaRPr lang="en-US" altLang="zh-CN" dirty="0"/>
          </a:p>
          <a:p>
            <a:r>
              <a:rPr lang="en-US" altLang="zh-CN" dirty="0"/>
              <a:t>At this point, some of you might be wondering:</a:t>
            </a:r>
            <a:br>
              <a:rPr lang="en-US" altLang="zh-CN" dirty="0"/>
            </a:br>
            <a:r>
              <a:rPr lang="en-US" altLang="zh-CN" dirty="0"/>
              <a:t>Isn’t this supposed to be a benchmark paper? Why are there so many tools? It almost looks more like a system framework than a traditional dataset.</a:t>
            </a:r>
          </a:p>
          <a:p>
            <a:r>
              <a:rPr lang="en-US" altLang="zh-CN" dirty="0"/>
              <a:t>This actually reflects a new benchmark philosophy.</a:t>
            </a:r>
          </a:p>
          <a:p>
            <a:r>
              <a:rPr lang="en-US" altLang="zh-CN" dirty="0"/>
              <a:t>In a traditional benchmark, the logic is simple:</a:t>
            </a:r>
            <a:br>
              <a:rPr lang="en-US" altLang="zh-CN" dirty="0"/>
            </a:br>
            <a:r>
              <a:rPr lang="en-US" altLang="zh-CN" dirty="0"/>
              <a:t>You provide an input, the model produces an output, and you evaluate it using a unified metric.</a:t>
            </a:r>
            <a:br>
              <a:rPr lang="en-US" altLang="zh-CN" dirty="0"/>
            </a:br>
            <a:r>
              <a:rPr lang="en-US" altLang="zh-CN" dirty="0"/>
              <a:t>It is essentially a static prediction problem.</a:t>
            </a:r>
          </a:p>
          <a:p>
            <a:r>
              <a:rPr lang="en-US" altLang="zh-CN" dirty="0"/>
              <a:t>But </a:t>
            </a:r>
            <a:r>
              <a:rPr lang="en-US" altLang="zh-CN" dirty="0" err="1"/>
              <a:t>TritonGym</a:t>
            </a:r>
            <a:r>
              <a:rPr lang="en-US" altLang="zh-CN" dirty="0"/>
              <a:t> is not evaluating whether a model can generate correct code in a single shot.</a:t>
            </a:r>
            <a:br>
              <a:rPr lang="en-US" altLang="zh-CN" dirty="0"/>
            </a:br>
            <a:r>
              <a:rPr lang="en-US" altLang="zh-CN" dirty="0"/>
              <a:t>Instead, it evaluates whether an agent, operating in a controlled engineering environment, can iteratively improve its solution using tool feedback.</a:t>
            </a:r>
          </a:p>
          <a:p>
            <a:r>
              <a:rPr lang="en-US" altLang="zh-CN" dirty="0"/>
              <a:t>So the tools are not there to enhance system capability.</a:t>
            </a:r>
            <a:br>
              <a:rPr lang="en-US" altLang="zh-CN" dirty="0"/>
            </a:br>
            <a:r>
              <a:rPr lang="en-US" altLang="zh-CN" dirty="0"/>
              <a:t>They are there to </a:t>
            </a:r>
            <a:r>
              <a:rPr lang="en-US" altLang="zh-CN" b="1" dirty="0"/>
              <a:t>standardize the engineering feedback environment</a:t>
            </a:r>
            <a:r>
              <a:rPr lang="en-US" altLang="zh-CN" dirty="0"/>
              <a:t>.</a:t>
            </a:r>
            <a:br>
              <a:rPr lang="en-US" altLang="zh-CN" dirty="0"/>
            </a:br>
            <a:r>
              <a:rPr lang="en-US" altLang="zh-CN" dirty="0"/>
              <a:t>Compile, verify, evaluate, and even profiling via NCU are abstracted into unified function-call interfaces, so that every agent operates under the same tool conditions.</a:t>
            </a:r>
          </a:p>
          <a:p>
            <a:r>
              <a:rPr lang="en-US" altLang="zh-CN" dirty="0"/>
              <a:t>The purpose of this design is to fix the “tool implementation” variable and isolate workflow design itself.</a:t>
            </a:r>
            <a:br>
              <a:rPr lang="en-US" altLang="zh-CN" dirty="0"/>
            </a:br>
            <a:r>
              <a:rPr lang="en-US" altLang="zh-CN" dirty="0"/>
              <a:t>In other words, the question </a:t>
            </a:r>
            <a:r>
              <a:rPr lang="en-US" altLang="zh-CN" dirty="0" err="1"/>
              <a:t>TritonGym</a:t>
            </a:r>
            <a:r>
              <a:rPr lang="en-US" altLang="zh-CN" dirty="0"/>
              <a:t> wants to answer is:</a:t>
            </a:r>
          </a:p>
          <a:p>
            <a:r>
              <a:rPr lang="en-US" altLang="zh-CN" dirty="0"/>
              <a:t>Under the same engineering tool environment, whose agent makes better decisions?</a:t>
            </a:r>
          </a:p>
          <a:p>
            <a:r>
              <a:rPr lang="en-US" altLang="zh-CN" dirty="0"/>
              <a:t>This is fundamentally different from traditional benchmarks.</a:t>
            </a:r>
            <a:br>
              <a:rPr lang="en-US" altLang="zh-CN" dirty="0"/>
            </a:br>
            <a:r>
              <a:rPr lang="en-US" altLang="zh-CN" dirty="0"/>
              <a:t>Traditional benchmarks measure model capability.</a:t>
            </a:r>
            <a:br>
              <a:rPr lang="en-US" altLang="zh-CN" dirty="0"/>
            </a:br>
            <a:r>
              <a:rPr lang="en-US" altLang="zh-CN" dirty="0" err="1"/>
              <a:t>TritonGym</a:t>
            </a:r>
            <a:r>
              <a:rPr lang="en-US" altLang="zh-CN" dirty="0"/>
              <a:t> measures tool-augmented intelligence.</a:t>
            </a:r>
          </a:p>
          <a:p>
            <a:r>
              <a:rPr lang="en-US" altLang="zh-CN" dirty="0"/>
              <a:t>From this perspective, our </a:t>
            </a:r>
            <a:r>
              <a:rPr lang="en-US" altLang="zh-CN" dirty="0" err="1"/>
              <a:t>TileBench</a:t>
            </a:r>
            <a:r>
              <a:rPr lang="en-US" altLang="zh-CN" dirty="0"/>
              <a:t> could potentially move in a similar direction.</a:t>
            </a:r>
            <a:br>
              <a:rPr lang="en-US" altLang="zh-CN" dirty="0"/>
            </a:br>
            <a:r>
              <a:rPr lang="en-US" altLang="zh-CN" dirty="0"/>
              <a:t>We could standardize profiling, benchmarking, and latency measurement, so that different agents are compared under the same GPU profiling environment — rather than comparing whose measurement script happens to be better engineered.</a:t>
            </a:r>
          </a:p>
          <a:p>
            <a:r>
              <a:rPr lang="en-US" altLang="zh-CN" dirty="0"/>
              <a:t>Of course, this design also has limitations.</a:t>
            </a:r>
          </a:p>
          <a:p>
            <a:r>
              <a:rPr lang="en-US" altLang="zh-CN" dirty="0"/>
              <a:t>Because the tool interfaces are intentionally fixed, if a system’s core innovation lies at the tool level — for example:</a:t>
            </a:r>
          </a:p>
          <a:p>
            <a:r>
              <a:rPr lang="en-US" altLang="zh-CN" dirty="0"/>
              <a:t>A more fine-grained profiler</a:t>
            </a:r>
          </a:p>
          <a:p>
            <a:r>
              <a:rPr lang="en-US" altLang="zh-CN" dirty="0"/>
              <a:t>A smarter verifier</a:t>
            </a:r>
          </a:p>
          <a:p>
            <a:r>
              <a:rPr lang="en-US" altLang="zh-CN" dirty="0"/>
              <a:t>A new IR-level optimizer</a:t>
            </a:r>
          </a:p>
          <a:p>
            <a:r>
              <a:rPr lang="en-US" altLang="zh-CN" dirty="0"/>
              <a:t>Or more efficient runtime instrumentation</a:t>
            </a:r>
          </a:p>
          <a:p>
            <a:r>
              <a:rPr lang="en-US" altLang="zh-CN" dirty="0"/>
              <a:t>— then those improvements cannot be reflected within </a:t>
            </a:r>
            <a:r>
              <a:rPr lang="en-US" altLang="zh-CN" dirty="0" err="1"/>
              <a:t>TritonGym</a:t>
            </a:r>
            <a:r>
              <a:rPr lang="en-US" altLang="zh-CN" dirty="0"/>
              <a:t>.</a:t>
            </a:r>
          </a:p>
          <a:p>
            <a:r>
              <a:rPr lang="en-US" altLang="zh-CN" dirty="0"/>
              <a:t>In that sense, </a:t>
            </a:r>
            <a:r>
              <a:rPr lang="en-US" altLang="zh-CN" dirty="0" err="1"/>
              <a:t>TritonGym</a:t>
            </a:r>
            <a:r>
              <a:rPr lang="en-US" altLang="zh-CN" dirty="0"/>
              <a:t> evaluates policy-level agent intelligence,</a:t>
            </a:r>
            <a:br>
              <a:rPr lang="en-US" altLang="zh-CN" dirty="0"/>
            </a:br>
            <a:r>
              <a:rPr lang="en-US" altLang="zh-CN" dirty="0"/>
              <a:t>not full-stack system innovation.</a:t>
            </a:r>
          </a:p>
          <a:p>
            <a:r>
              <a:rPr lang="en-US" altLang="zh-CN" dirty="0"/>
              <a:t>So it is closer to a controlled experimental environment than a fully open, real-world deployment benchmark.</a:t>
            </a:r>
          </a:p>
          <a:p>
            <a:r>
              <a:rPr lang="en-US" altLang="zh-CN" dirty="0"/>
              <a:t>That said, I believe this philosophy is very valuable. In the era of agentic systems, if we do not standardize tool interfaces, it becomes extremely difficult to fairly compare different workflows.</a:t>
            </a:r>
          </a:p>
          <a:p>
            <a:endParaRPr lang="en-US" altLang="zh-CN" dirty="0"/>
          </a:p>
          <a:p>
            <a:r>
              <a:rPr lang="zh-CN" altLang="en-US" dirty="0"/>
              <a:t>其实讲到这里，可能很多人会有一个疑惑：</a:t>
            </a:r>
            <a:br>
              <a:rPr lang="zh-CN" altLang="en-US" dirty="0"/>
            </a:br>
            <a:r>
              <a:rPr lang="zh-CN" altLang="en-US" dirty="0"/>
              <a:t>这不是一篇 </a:t>
            </a:r>
            <a:r>
              <a:rPr lang="en-US" altLang="zh-CN" dirty="0"/>
              <a:t>benchmark </a:t>
            </a:r>
            <a:r>
              <a:rPr lang="zh-CN" altLang="en-US" dirty="0"/>
              <a:t>的论文吗？为什么会有这么多 </a:t>
            </a:r>
            <a:r>
              <a:rPr lang="en-US" altLang="zh-CN" dirty="0"/>
              <a:t>tool</a:t>
            </a:r>
            <a:r>
              <a:rPr lang="zh-CN" altLang="en-US" dirty="0"/>
              <a:t>？看起来更像是一个系统框架，而不是一个传统的数据集。</a:t>
            </a:r>
          </a:p>
          <a:p>
            <a:r>
              <a:rPr lang="zh-CN" altLang="en-US" dirty="0"/>
              <a:t>这里其实体现的是一种新的 </a:t>
            </a:r>
            <a:r>
              <a:rPr lang="en-US" altLang="zh-CN" dirty="0"/>
              <a:t>benchmark </a:t>
            </a:r>
            <a:r>
              <a:rPr lang="zh-CN" altLang="en-US" dirty="0"/>
              <a:t>理念。</a:t>
            </a:r>
          </a:p>
          <a:p>
            <a:r>
              <a:rPr lang="zh-CN" altLang="en-US" dirty="0"/>
              <a:t>传统 </a:t>
            </a:r>
            <a:r>
              <a:rPr lang="en-US" altLang="zh-CN" dirty="0"/>
              <a:t>benchmark </a:t>
            </a:r>
            <a:r>
              <a:rPr lang="zh-CN" altLang="en-US" dirty="0"/>
              <a:t>的逻辑是：</a:t>
            </a:r>
            <a:br>
              <a:rPr lang="zh-CN" altLang="en-US" dirty="0"/>
            </a:br>
            <a:r>
              <a:rPr lang="zh-CN" altLang="en-US" dirty="0"/>
              <a:t>给定输入，模型输出结果，然后我们用统一的 </a:t>
            </a:r>
            <a:r>
              <a:rPr lang="en-US" altLang="zh-CN" dirty="0"/>
              <a:t>metric </a:t>
            </a:r>
            <a:r>
              <a:rPr lang="zh-CN" altLang="en-US" dirty="0"/>
              <a:t>去评测。</a:t>
            </a:r>
            <a:br>
              <a:rPr lang="zh-CN" altLang="en-US" dirty="0"/>
            </a:br>
            <a:r>
              <a:rPr lang="zh-CN" altLang="en-US" dirty="0"/>
              <a:t>它本质上是一个静态预测问题。</a:t>
            </a:r>
          </a:p>
          <a:p>
            <a:r>
              <a:rPr lang="zh-CN" altLang="en-US" dirty="0"/>
              <a:t>但 </a:t>
            </a:r>
            <a:r>
              <a:rPr lang="en-US" altLang="zh-CN" dirty="0" err="1"/>
              <a:t>TritonGym</a:t>
            </a:r>
            <a:r>
              <a:rPr lang="en-US" altLang="zh-CN" dirty="0"/>
              <a:t> </a:t>
            </a:r>
            <a:r>
              <a:rPr lang="zh-CN" altLang="en-US" dirty="0"/>
              <a:t>不是在评测“模型一次能不能写对代码”，</a:t>
            </a:r>
            <a:br>
              <a:rPr lang="zh-CN" altLang="en-US" dirty="0"/>
            </a:br>
            <a:r>
              <a:rPr lang="zh-CN" altLang="en-US" dirty="0"/>
              <a:t>它在评测的是：在一个受控的工程环境中，</a:t>
            </a:r>
            <a:r>
              <a:rPr lang="en-US" altLang="zh-CN" dirty="0"/>
              <a:t>agent </a:t>
            </a:r>
            <a:r>
              <a:rPr lang="zh-CN" altLang="en-US" dirty="0"/>
              <a:t>能不能通过工具反馈不断迭代优化。</a:t>
            </a:r>
          </a:p>
          <a:p>
            <a:r>
              <a:rPr lang="zh-CN" altLang="en-US" dirty="0"/>
              <a:t>所以这些 </a:t>
            </a:r>
            <a:r>
              <a:rPr lang="en-US" altLang="zh-CN" dirty="0"/>
              <a:t>tool </a:t>
            </a:r>
            <a:r>
              <a:rPr lang="zh-CN" altLang="en-US" dirty="0"/>
              <a:t>的存在，并不是为了增强系统功能，而是为了</a:t>
            </a:r>
            <a:r>
              <a:rPr lang="zh-CN" altLang="en-US" b="1" dirty="0"/>
              <a:t>标准化工程反馈环境</a:t>
            </a:r>
            <a:r>
              <a:rPr lang="zh-CN" altLang="en-US" dirty="0"/>
              <a:t>。</a:t>
            </a:r>
            <a:br>
              <a:rPr lang="zh-CN" altLang="en-US" dirty="0"/>
            </a:br>
            <a:r>
              <a:rPr lang="zh-CN" altLang="en-US" dirty="0"/>
              <a:t>它把 </a:t>
            </a:r>
            <a:r>
              <a:rPr lang="en-US" altLang="zh-CN" dirty="0"/>
              <a:t>compile</a:t>
            </a:r>
            <a:r>
              <a:rPr lang="zh-CN" altLang="en-US" dirty="0"/>
              <a:t>、</a:t>
            </a:r>
            <a:r>
              <a:rPr lang="en-US" altLang="zh-CN" dirty="0"/>
              <a:t>verify</a:t>
            </a:r>
            <a:r>
              <a:rPr lang="zh-CN" altLang="en-US" dirty="0"/>
              <a:t>、</a:t>
            </a:r>
            <a:r>
              <a:rPr lang="en-US" altLang="zh-CN" dirty="0"/>
              <a:t>evaluate</a:t>
            </a:r>
            <a:r>
              <a:rPr lang="zh-CN" altLang="en-US" dirty="0"/>
              <a:t>，甚至 </a:t>
            </a:r>
            <a:r>
              <a:rPr lang="en-US" altLang="zh-CN" dirty="0"/>
              <a:t>profiler</a:t>
            </a:r>
            <a:r>
              <a:rPr lang="zh-CN" altLang="en-US" dirty="0"/>
              <a:t>（</a:t>
            </a:r>
            <a:r>
              <a:rPr lang="en-US" altLang="zh-CN" dirty="0"/>
              <a:t>NCU</a:t>
            </a:r>
            <a:r>
              <a:rPr lang="zh-CN" altLang="en-US" dirty="0"/>
              <a:t>）都抽象成统一的函数接口，让所有 </a:t>
            </a:r>
            <a:r>
              <a:rPr lang="en-US" altLang="zh-CN" dirty="0"/>
              <a:t>agent </a:t>
            </a:r>
            <a:r>
              <a:rPr lang="zh-CN" altLang="en-US" dirty="0"/>
              <a:t>在同样的工具环境下运行。</a:t>
            </a:r>
          </a:p>
          <a:p>
            <a:r>
              <a:rPr lang="zh-CN" altLang="en-US" dirty="0"/>
              <a:t>这样做的目的，是把“工具实现”这个变量固定住，只比较 </a:t>
            </a:r>
            <a:r>
              <a:rPr lang="en-US" altLang="zh-CN" dirty="0"/>
              <a:t>workflow </a:t>
            </a:r>
            <a:r>
              <a:rPr lang="zh-CN" altLang="en-US" dirty="0"/>
              <a:t>设计本身。</a:t>
            </a:r>
            <a:br>
              <a:rPr lang="zh-CN" altLang="en-US" dirty="0"/>
            </a:br>
            <a:r>
              <a:rPr lang="zh-CN" altLang="en-US" dirty="0"/>
              <a:t>换句话说，它想回答的问题是：</a:t>
            </a:r>
          </a:p>
          <a:p>
            <a:r>
              <a:rPr lang="zh-CN" altLang="en-US" dirty="0"/>
              <a:t>在相同的工程工具环境下，谁的 </a:t>
            </a:r>
            <a:r>
              <a:rPr lang="en-US" altLang="zh-CN" dirty="0"/>
              <a:t>agent </a:t>
            </a:r>
            <a:r>
              <a:rPr lang="zh-CN" altLang="en-US" dirty="0"/>
              <a:t>决策策略更好？</a:t>
            </a:r>
          </a:p>
          <a:p>
            <a:r>
              <a:rPr lang="zh-CN" altLang="en-US" dirty="0"/>
              <a:t>这和传统 </a:t>
            </a:r>
            <a:r>
              <a:rPr lang="en-US" altLang="zh-CN" dirty="0"/>
              <a:t>benchmark </a:t>
            </a:r>
            <a:r>
              <a:rPr lang="zh-CN" altLang="en-US" dirty="0"/>
              <a:t>非常不一样。</a:t>
            </a:r>
            <a:br>
              <a:rPr lang="zh-CN" altLang="en-US" dirty="0"/>
            </a:br>
            <a:r>
              <a:rPr lang="zh-CN" altLang="en-US" dirty="0"/>
              <a:t>传统 </a:t>
            </a:r>
            <a:r>
              <a:rPr lang="en-US" altLang="zh-CN" dirty="0"/>
              <a:t>benchmark </a:t>
            </a:r>
            <a:r>
              <a:rPr lang="zh-CN" altLang="en-US" dirty="0"/>
              <a:t>测的是模型能力；</a:t>
            </a:r>
            <a:br>
              <a:rPr lang="zh-CN" altLang="en-US" dirty="0"/>
            </a:br>
            <a:r>
              <a:rPr lang="en-US" altLang="zh-CN" dirty="0" err="1"/>
              <a:t>TritonGym</a:t>
            </a:r>
            <a:r>
              <a:rPr lang="en-US" altLang="zh-CN" dirty="0"/>
              <a:t> </a:t>
            </a:r>
            <a:r>
              <a:rPr lang="zh-CN" altLang="en-US" dirty="0"/>
              <a:t>测的是 </a:t>
            </a:r>
            <a:r>
              <a:rPr lang="en-US" altLang="zh-CN" dirty="0"/>
              <a:t>tool-augmented intelligence</a:t>
            </a:r>
            <a:r>
              <a:rPr lang="zh-CN" altLang="en-US" dirty="0"/>
              <a:t>。</a:t>
            </a:r>
          </a:p>
          <a:p>
            <a:r>
              <a:rPr lang="zh-CN" altLang="en-US" dirty="0"/>
              <a:t>从这个角度看，其实我们的 </a:t>
            </a:r>
            <a:r>
              <a:rPr lang="en-US" altLang="zh-CN" dirty="0" err="1"/>
              <a:t>TileBench</a:t>
            </a:r>
            <a:r>
              <a:rPr lang="en-US" altLang="zh-CN" dirty="0"/>
              <a:t> </a:t>
            </a:r>
            <a:r>
              <a:rPr lang="zh-CN" altLang="en-US" dirty="0"/>
              <a:t>也可以往这个方向发展。</a:t>
            </a:r>
            <a:br>
              <a:rPr lang="zh-CN" altLang="en-US" dirty="0"/>
            </a:br>
            <a:r>
              <a:rPr lang="zh-CN" altLang="en-US" dirty="0"/>
              <a:t>我们完全可以把 </a:t>
            </a:r>
            <a:r>
              <a:rPr lang="en-US" altLang="zh-CN" dirty="0"/>
              <a:t>profiling</a:t>
            </a:r>
            <a:r>
              <a:rPr lang="zh-CN" altLang="en-US" dirty="0"/>
              <a:t>、</a:t>
            </a:r>
            <a:r>
              <a:rPr lang="en-US" altLang="zh-CN" dirty="0"/>
              <a:t>benchmark</a:t>
            </a:r>
            <a:r>
              <a:rPr lang="zh-CN" altLang="en-US" dirty="0"/>
              <a:t>、</a:t>
            </a:r>
            <a:r>
              <a:rPr lang="en-US" altLang="zh-CN" dirty="0"/>
              <a:t>latency measurement </a:t>
            </a:r>
            <a:r>
              <a:rPr lang="zh-CN" altLang="en-US" dirty="0"/>
              <a:t>都标准化，</a:t>
            </a:r>
            <a:br>
              <a:rPr lang="zh-CN" altLang="en-US" dirty="0"/>
            </a:br>
            <a:r>
              <a:rPr lang="zh-CN" altLang="en-US" dirty="0"/>
              <a:t>让不同的 </a:t>
            </a:r>
            <a:r>
              <a:rPr lang="en-US" altLang="zh-CN" dirty="0"/>
              <a:t>agent </a:t>
            </a:r>
            <a:r>
              <a:rPr lang="zh-CN" altLang="en-US" dirty="0"/>
              <a:t>在同样的 </a:t>
            </a:r>
            <a:r>
              <a:rPr lang="en-US" altLang="zh-CN" dirty="0"/>
              <a:t>GPU profiling </a:t>
            </a:r>
            <a:r>
              <a:rPr lang="zh-CN" altLang="en-US" dirty="0"/>
              <a:t>环境下比较策略，而不是比较谁的测量脚本写得更好。</a:t>
            </a:r>
          </a:p>
          <a:p>
            <a:r>
              <a:rPr lang="zh-CN" altLang="en-US" dirty="0"/>
              <a:t>当然，这种设计也有局限性。</a:t>
            </a:r>
          </a:p>
          <a:p>
            <a:r>
              <a:rPr lang="zh-CN" altLang="en-US" dirty="0"/>
              <a:t>因为它刻意固定了工具接口，如果某个系统的核心创新恰恰在 </a:t>
            </a:r>
            <a:r>
              <a:rPr lang="en-US" altLang="zh-CN" dirty="0"/>
              <a:t>tool </a:t>
            </a:r>
            <a:r>
              <a:rPr lang="zh-CN" altLang="en-US" dirty="0"/>
              <a:t>层，比如：</a:t>
            </a:r>
          </a:p>
          <a:p>
            <a:r>
              <a:rPr lang="zh-CN" altLang="en-US" dirty="0"/>
              <a:t>更精细的 </a:t>
            </a:r>
            <a:r>
              <a:rPr lang="en-US" altLang="zh-CN" dirty="0"/>
              <a:t>profiler</a:t>
            </a:r>
          </a:p>
          <a:p>
            <a:r>
              <a:rPr lang="zh-CN" altLang="en-US" dirty="0"/>
              <a:t>更智能的 </a:t>
            </a:r>
            <a:r>
              <a:rPr lang="en-US" altLang="zh-CN" dirty="0"/>
              <a:t>verifier</a:t>
            </a:r>
          </a:p>
          <a:p>
            <a:r>
              <a:rPr lang="zh-CN" altLang="en-US" dirty="0"/>
              <a:t>新的 </a:t>
            </a:r>
            <a:r>
              <a:rPr lang="en-US" altLang="zh-CN" dirty="0"/>
              <a:t>IR-level optimizer</a:t>
            </a:r>
          </a:p>
          <a:p>
            <a:r>
              <a:rPr lang="zh-CN" altLang="en-US" dirty="0"/>
              <a:t>或者更高效的 </a:t>
            </a:r>
            <a:r>
              <a:rPr lang="en-US" altLang="zh-CN" dirty="0"/>
              <a:t>runtime instrumentation</a:t>
            </a:r>
          </a:p>
          <a:p>
            <a:r>
              <a:rPr lang="zh-CN" altLang="en-US" dirty="0"/>
              <a:t>那么这些改进在 </a:t>
            </a:r>
            <a:r>
              <a:rPr lang="en-US" altLang="zh-CN" dirty="0" err="1"/>
              <a:t>TritonGym</a:t>
            </a:r>
            <a:r>
              <a:rPr lang="en-US" altLang="zh-CN" dirty="0"/>
              <a:t> </a:t>
            </a:r>
            <a:r>
              <a:rPr lang="zh-CN" altLang="en-US" dirty="0"/>
              <a:t>里是无法体现的。</a:t>
            </a:r>
          </a:p>
          <a:p>
            <a:r>
              <a:rPr lang="zh-CN" altLang="en-US" dirty="0"/>
              <a:t>也就是说，</a:t>
            </a:r>
            <a:r>
              <a:rPr lang="en-US" altLang="zh-CN" dirty="0" err="1"/>
              <a:t>TritonGym</a:t>
            </a:r>
            <a:r>
              <a:rPr lang="en-US" altLang="zh-CN" dirty="0"/>
              <a:t> </a:t>
            </a:r>
            <a:r>
              <a:rPr lang="zh-CN" altLang="en-US" dirty="0"/>
              <a:t>评测的是 </a:t>
            </a:r>
            <a:r>
              <a:rPr lang="en-US" altLang="zh-CN" dirty="0"/>
              <a:t>policy-level </a:t>
            </a:r>
            <a:r>
              <a:rPr lang="zh-CN" altLang="en-US" dirty="0"/>
              <a:t>的 </a:t>
            </a:r>
            <a:r>
              <a:rPr lang="en-US" altLang="zh-CN" dirty="0"/>
              <a:t>agent intelligence</a:t>
            </a:r>
            <a:r>
              <a:rPr lang="zh-CN" altLang="en-US" dirty="0"/>
              <a:t>，</a:t>
            </a:r>
            <a:br>
              <a:rPr lang="zh-CN" altLang="en-US" dirty="0"/>
            </a:br>
            <a:r>
              <a:rPr lang="zh-CN" altLang="en-US" dirty="0"/>
              <a:t>而不是 </a:t>
            </a:r>
            <a:r>
              <a:rPr lang="en-US" altLang="zh-CN" dirty="0"/>
              <a:t>full-stack </a:t>
            </a:r>
            <a:r>
              <a:rPr lang="zh-CN" altLang="en-US" dirty="0"/>
              <a:t>的系统创新。</a:t>
            </a:r>
          </a:p>
          <a:p>
            <a:r>
              <a:rPr lang="zh-CN" altLang="en-US" dirty="0"/>
              <a:t>所以它更像是一个受控实验环境，而不是一个完全贴近真实工程自由度的 </a:t>
            </a:r>
            <a:r>
              <a:rPr lang="en-US" altLang="zh-CN" dirty="0"/>
              <a:t>benchmark</a:t>
            </a:r>
            <a:r>
              <a:rPr lang="zh-CN" altLang="en-US" dirty="0"/>
              <a:t>。</a:t>
            </a:r>
          </a:p>
          <a:p>
            <a:r>
              <a:rPr lang="zh-CN" altLang="en-US" dirty="0"/>
              <a:t>但我认为，这种理念是非常有价值的，因为在 </a:t>
            </a:r>
            <a:r>
              <a:rPr lang="en-US" altLang="zh-CN" dirty="0"/>
              <a:t>agent </a:t>
            </a:r>
            <a:r>
              <a:rPr lang="zh-CN" altLang="en-US" dirty="0"/>
              <a:t>时代，如果我们不标准化工具接口，就很难公平比较不同 </a:t>
            </a:r>
            <a:r>
              <a:rPr lang="en-US" altLang="zh-CN" dirty="0"/>
              <a:t>workflow</a:t>
            </a:r>
            <a:r>
              <a:rPr lang="zh-CN" altLang="en-US" dirty="0"/>
              <a:t>。</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15</a:t>
            </a:fld>
            <a:endParaRPr lang="zh-CN" altLang="en-US"/>
          </a:p>
        </p:txBody>
      </p:sp>
    </p:spTree>
    <p:extLst>
      <p:ext uri="{BB962C8B-B14F-4D97-AF65-F5344CB8AC3E}">
        <p14:creationId xmlns:p14="http://schemas.microsoft.com/office/powerpoint/2010/main" val="91086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paper focuses on two core issues.</a:t>
            </a:r>
          </a:p>
          <a:p>
            <a:r>
              <a:rPr lang="en-US" altLang="zh-CN" dirty="0"/>
              <a:t>First, generating Triton kernels for hardware like AMD MI300X requires structured optimization. Direct prompting is usually not enough because efficient GPU code needs iterative refinement.</a:t>
            </a:r>
          </a:p>
          <a:p>
            <a:r>
              <a:rPr lang="en-US" altLang="zh-CN" dirty="0"/>
              <a:t>Second, there has been no rigorous benchmark specifically for evaluating AI-generated Triton kernels in terms of both correctness and performance.</a:t>
            </a:r>
          </a:p>
          <a:p>
            <a:r>
              <a:rPr lang="en-US" altLang="zh-CN" dirty="0"/>
              <a:t>To address this, they introduce GEAK — an agent-based framework with generation, evaluation, reflection, and optimization loops. It uses inference-time compute scaling to iteratively improve kernels.</a:t>
            </a:r>
          </a:p>
          <a:p>
            <a:r>
              <a:rPr lang="en-US" altLang="zh-CN" dirty="0"/>
              <a:t>They also release two benchmarks: </a:t>
            </a:r>
            <a:r>
              <a:rPr lang="en-US" altLang="zh-CN" dirty="0" err="1"/>
              <a:t>TritonBench</a:t>
            </a:r>
            <a:r>
              <a:rPr lang="en-US" altLang="zh-CN" dirty="0"/>
              <a:t>-Verified with 184 stricter kernels, and the </a:t>
            </a:r>
            <a:r>
              <a:rPr lang="en-US" altLang="zh-CN" dirty="0" err="1"/>
              <a:t>ROCm</a:t>
            </a:r>
            <a:r>
              <a:rPr lang="en-US" altLang="zh-CN" dirty="0"/>
              <a:t> Triton Benchmark with 30 real-world AMD kernels.</a:t>
            </a:r>
          </a:p>
          <a:p>
            <a:r>
              <a:rPr lang="en-US" altLang="zh-CN" dirty="0"/>
              <a:t>Empirically, GEAK achieves up to 63% correctness and 2.59× speedup, significantly outperforming direct prompting.</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16</a:t>
            </a:fld>
            <a:endParaRPr lang="zh-CN" altLang="en-US"/>
          </a:p>
        </p:txBody>
      </p:sp>
    </p:spTree>
    <p:extLst>
      <p:ext uri="{BB962C8B-B14F-4D97-AF65-F5344CB8AC3E}">
        <p14:creationId xmlns:p14="http://schemas.microsoft.com/office/powerpoint/2010/main" val="215093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figure illustrates the GEAK pipeline.</a:t>
            </a:r>
          </a:p>
          <a:p>
            <a:r>
              <a:rPr lang="en-US" altLang="zh-CN" sz="1200" b="0" i="0" kern="1200" dirty="0">
                <a:solidFill>
                  <a:schemeClr val="tx1"/>
                </a:solidFill>
                <a:effectLst/>
                <a:latin typeface="+mn-lt"/>
                <a:ea typeface="+mn-ea"/>
                <a:cs typeface="+mn-cs"/>
              </a:rPr>
              <a:t>This is drawn very roughly.</a:t>
            </a:r>
            <a:endParaRPr lang="en-US" altLang="zh-CN" dirty="0"/>
          </a:p>
          <a:p>
            <a:r>
              <a:rPr lang="en-US" altLang="zh-CN" dirty="0"/>
              <a:t>Given an instruction, the </a:t>
            </a:r>
            <a:r>
              <a:rPr lang="en-US" altLang="zh-CN" b="1" dirty="0"/>
              <a:t>Generator</a:t>
            </a:r>
            <a:r>
              <a:rPr lang="en-US" altLang="zh-CN" dirty="0"/>
              <a:t> first produces a Triton kernel. The code is then sent to the </a:t>
            </a:r>
            <a:r>
              <a:rPr lang="en-US" altLang="zh-CN" b="1" dirty="0"/>
              <a:t>Evaluator</a:t>
            </a:r>
            <a:r>
              <a:rPr lang="en-US" altLang="zh-CN" dirty="0"/>
              <a:t>, which follows a cascaded testing process.</a:t>
            </a:r>
          </a:p>
          <a:p>
            <a:r>
              <a:rPr lang="en-US" altLang="zh-CN" dirty="0"/>
              <a:t>It first performs a call test to check compilation and basic execution. If that passes, it runs execution tests for correctness. If those pass, it proceeds to performance testing, measuring latency and GPU utilization.</a:t>
            </a:r>
          </a:p>
          <a:p>
            <a:r>
              <a:rPr lang="en-US" altLang="zh-CN" dirty="0"/>
              <a:t>If any test fails, the corresponding error trace is sent to the </a:t>
            </a:r>
            <a:r>
              <a:rPr lang="en-US" altLang="zh-CN" b="1" dirty="0"/>
              <a:t>Reflector</a:t>
            </a:r>
            <a:r>
              <a:rPr lang="en-US" altLang="zh-CN" dirty="0"/>
              <a:t>, which analyzes the failure and provides feedback to refine the code. Once the kernel is functionally correct, the </a:t>
            </a:r>
            <a:r>
              <a:rPr lang="en-US" altLang="zh-CN" b="1" dirty="0"/>
              <a:t>Optimizer</a:t>
            </a:r>
            <a:r>
              <a:rPr lang="en-US" altLang="zh-CN" dirty="0"/>
              <a:t> further improves its performance.</a:t>
            </a:r>
          </a:p>
          <a:p>
            <a:r>
              <a:rPr lang="en-US" altLang="zh-CN" dirty="0"/>
              <a:t>This loop forms an iterative scaling process. In addition, GEAK runs multiple instances in parallel to increase diversity and improve overall success rates.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17</a:t>
            </a:fld>
            <a:endParaRPr lang="zh-CN" altLang="en-US"/>
          </a:p>
        </p:txBody>
      </p:sp>
    </p:spTree>
    <p:extLst>
      <p:ext uri="{BB962C8B-B14F-4D97-AF65-F5344CB8AC3E}">
        <p14:creationId xmlns:p14="http://schemas.microsoft.com/office/powerpoint/2010/main" val="343907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motivation is straightforward.</a:t>
            </a:r>
          </a:p>
          <a:p>
            <a:r>
              <a:rPr lang="en-US" altLang="zh-CN" dirty="0"/>
              <a:t>GPU kernel generation provides fully </a:t>
            </a:r>
            <a:r>
              <a:rPr lang="en-US" altLang="zh-CN" b="1" dirty="0"/>
              <a:t>verifiable rewards</a:t>
            </a:r>
            <a:r>
              <a:rPr lang="en-US" altLang="zh-CN" dirty="0"/>
              <a:t> — we can automatically measure correctness and speedup — so reinforcement learning is a natural fit.</a:t>
            </a:r>
          </a:p>
          <a:p>
            <a:r>
              <a:rPr lang="en-US" altLang="zh-CN" dirty="0"/>
              <a:t>However, kernel optimization is inherently </a:t>
            </a:r>
            <a:r>
              <a:rPr lang="en-US" altLang="zh-CN" b="1" dirty="0"/>
              <a:t>multi-step and iterative</a:t>
            </a:r>
            <a:r>
              <a:rPr lang="en-US" altLang="zh-CN" dirty="0"/>
              <a:t>, while most existing RL methods optimize only single-turn outcomes.</a:t>
            </a:r>
          </a:p>
          <a:p>
            <a:r>
              <a:rPr lang="en-US" altLang="zh-CN" dirty="0"/>
              <a:t>So their main contribution is introducing </a:t>
            </a:r>
            <a:r>
              <a:rPr lang="en-US" altLang="zh-CN" b="1" dirty="0"/>
              <a:t>multi-turn RL</a:t>
            </a:r>
            <a:r>
              <a:rPr lang="en-US" altLang="zh-CN" dirty="0"/>
              <a:t> for CUDA kernel generation.</a:t>
            </a:r>
          </a:p>
          <a:p>
            <a:r>
              <a:rPr lang="en-US" altLang="zh-CN" dirty="0"/>
              <a:t>They explicitly model the loop of generation → execution → feedback → refinement.</a:t>
            </a:r>
          </a:p>
          <a:p>
            <a:r>
              <a:rPr lang="en-US" altLang="zh-CN" dirty="0"/>
              <a:t>They also design a turn-level reward aggregation mechanism to assign credit across refinement steps.</a:t>
            </a:r>
          </a:p>
          <a:p>
            <a:r>
              <a:rPr lang="en-US" altLang="zh-CN" dirty="0"/>
              <a:t>Empirically, this improves correctness from 56% to 82%, and mean speedup from 0.53x to 1.10x, surpassing o4-mini.</a:t>
            </a:r>
          </a:p>
          <a:p>
            <a:r>
              <a:rPr lang="en-US" altLang="zh-CN" dirty="0"/>
              <a:t>They also show that sequential refinement scales better than parallel sampling.</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18</a:t>
            </a:fld>
            <a:endParaRPr lang="zh-CN" altLang="en-US"/>
          </a:p>
        </p:txBody>
      </p:sp>
    </p:spTree>
    <p:extLst>
      <p:ext uri="{BB962C8B-B14F-4D97-AF65-F5344CB8AC3E}">
        <p14:creationId xmlns:p14="http://schemas.microsoft.com/office/powerpoint/2010/main" val="386158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figure illustrates the core idea behind their multi-turn RL training.</a:t>
            </a:r>
          </a:p>
          <a:p>
            <a:endParaRPr lang="en-US" altLang="zh-CN" dirty="0"/>
          </a:p>
          <a:p>
            <a:r>
              <a:rPr lang="en-US" altLang="zh-CN" dirty="0"/>
              <a:t>Within each training step, the model does not generate just one kernel.</a:t>
            </a:r>
          </a:p>
          <a:p>
            <a:r>
              <a:rPr lang="en-US" altLang="zh-CN" dirty="0"/>
              <a:t>Instead, it iteratively generates, executes, and refines kernels across multiple turns.</a:t>
            </a:r>
          </a:p>
          <a:p>
            <a:endParaRPr lang="en-US" altLang="zh-CN" dirty="0"/>
          </a:p>
          <a:p>
            <a:r>
              <a:rPr lang="en-US" altLang="zh-CN" dirty="0"/>
              <a:t>After each turn, the generated kernel is executed and evaluated.</a:t>
            </a:r>
          </a:p>
          <a:p>
            <a:r>
              <a:rPr lang="en-US" altLang="zh-CN" dirty="0"/>
              <a:t>The model receives feedback on correctness and speedup.</a:t>
            </a:r>
          </a:p>
          <a:p>
            <a:endParaRPr lang="en-US" altLang="zh-CN" dirty="0"/>
          </a:p>
          <a:p>
            <a:r>
              <a:rPr lang="en-US" altLang="zh-CN" dirty="0"/>
              <a:t>Now here is the key idea: Instead of assigning reward only to the final kernel, they assign reward to every refinement turn.</a:t>
            </a:r>
          </a:p>
          <a:p>
            <a:endParaRPr lang="en-US" altLang="zh-CN" dirty="0"/>
          </a:p>
          <a:p>
            <a:r>
              <a:rPr lang="en-US" altLang="zh-CN" dirty="0"/>
              <a:t>But they do not simply use the immediate score.</a:t>
            </a:r>
          </a:p>
          <a:p>
            <a:endParaRPr lang="en-US" altLang="zh-CN" dirty="0"/>
          </a:p>
          <a:p>
            <a:r>
              <a:rPr lang="en-US" altLang="zh-CN" dirty="0"/>
              <a:t>They aggregate future rewards with discounting, so that early suboptimal kernels can still receive credit if they lead to better kernels later.</a:t>
            </a:r>
          </a:p>
          <a:p>
            <a:endParaRPr lang="en-US" altLang="zh-CN" dirty="0"/>
          </a:p>
          <a:p>
            <a:r>
              <a:rPr lang="en-US" altLang="zh-CN" dirty="0"/>
              <a:t>For example, Kernel 1 might be incorrect, but it may guide the model toward Kernel 3, which is correct and performant.</a:t>
            </a:r>
          </a:p>
          <a:p>
            <a:r>
              <a:rPr lang="en-US" altLang="zh-CN" dirty="0"/>
              <a:t>So Kernel 1 should not receive zero reward.</a:t>
            </a:r>
          </a:p>
          <a:p>
            <a:endParaRPr lang="en-US" altLang="zh-CN" dirty="0"/>
          </a:p>
          <a:p>
            <a:r>
              <a:rPr lang="en-US" altLang="zh-CN" dirty="0"/>
              <a:t>This reward aggregation allows the model to learn long-horizon refinement strategies instead of optimizing for a single-shot solution.</a:t>
            </a:r>
          </a:p>
          <a:p>
            <a:endParaRPr lang="en-US" altLang="zh-CN" dirty="0"/>
          </a:p>
          <a:p>
            <a:r>
              <a:rPr lang="en-US" altLang="zh-CN" dirty="0"/>
              <a:t>Another important detail is context management.</a:t>
            </a:r>
          </a:p>
          <a:p>
            <a:endParaRPr lang="en-US" altLang="zh-CN" dirty="0"/>
          </a:p>
          <a:p>
            <a:r>
              <a:rPr lang="en-US" altLang="zh-CN" dirty="0"/>
              <a:t>Since reasoning chains become very long, they summarize previous chain-of-thought to prevent context explosion.</a:t>
            </a:r>
          </a:p>
          <a:p>
            <a:endParaRPr lang="en-US" altLang="zh-CN" dirty="0"/>
          </a:p>
          <a:p>
            <a:r>
              <a:rPr lang="en-US" altLang="zh-CN" dirty="0"/>
              <a:t>Overall, this setup mimics how real GPU engineers work: generate → profile → refine → optimize.</a:t>
            </a:r>
          </a:p>
          <a:p>
            <a:endParaRPr lang="en-US" altLang="zh-CN" dirty="0"/>
          </a:p>
          <a:p>
            <a:r>
              <a:rPr lang="en-US" altLang="zh-CN" dirty="0"/>
              <a:t>And this is what enables Kevin to learn multi-step optimization strategies.</a:t>
            </a:r>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19</a:t>
            </a:fld>
            <a:endParaRPr lang="zh-CN" altLang="en-US"/>
          </a:p>
        </p:txBody>
      </p:sp>
    </p:spTree>
    <p:extLst>
      <p:ext uri="{BB962C8B-B14F-4D97-AF65-F5344CB8AC3E}">
        <p14:creationId xmlns:p14="http://schemas.microsoft.com/office/powerpoint/2010/main" val="71589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2</a:t>
            </a:fld>
            <a:endParaRPr lang="zh-CN" altLang="en-US"/>
          </a:p>
        </p:txBody>
      </p:sp>
    </p:spTree>
    <p:extLst>
      <p:ext uri="{BB962C8B-B14F-4D97-AF65-F5344CB8AC3E}">
        <p14:creationId xmlns:p14="http://schemas.microsoft.com/office/powerpoint/2010/main" val="302296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let’s move on to </a:t>
            </a:r>
            <a:r>
              <a:rPr lang="en-US" altLang="zh-CN" dirty="0" err="1"/>
              <a:t>KernelEvolve</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20</a:t>
            </a:fld>
            <a:endParaRPr lang="zh-CN" altLang="en-US"/>
          </a:p>
        </p:txBody>
      </p:sp>
    </p:spTree>
    <p:extLst>
      <p:ext uri="{BB962C8B-B14F-4D97-AF65-F5344CB8AC3E}">
        <p14:creationId xmlns:p14="http://schemas.microsoft.com/office/powerpoint/2010/main" val="311900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I mentioned before, there are lots of work focus on Triton codes optimization.</a:t>
            </a:r>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21</a:t>
            </a:fld>
            <a:endParaRPr lang="zh-CN" altLang="en-US"/>
          </a:p>
        </p:txBody>
      </p:sp>
    </p:spTree>
    <p:extLst>
      <p:ext uri="{BB962C8B-B14F-4D97-AF65-F5344CB8AC3E}">
        <p14:creationId xmlns:p14="http://schemas.microsoft.com/office/powerpoint/2010/main" val="995393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let me briefly highlight the limitations of prior work in LLM-based kernel generation.</a:t>
            </a:r>
          </a:p>
          <a:p>
            <a:r>
              <a:rPr lang="en-US" altLang="zh-CN" dirty="0"/>
              <a:t>First, </a:t>
            </a:r>
            <a:r>
              <a:rPr lang="en-US" altLang="zh-CN" b="1" dirty="0"/>
              <a:t>limited hardware generalization</a:t>
            </a:r>
            <a:r>
              <a:rPr lang="en-US" altLang="zh-CN" dirty="0"/>
              <a:t>.</a:t>
            </a:r>
            <a:br>
              <a:rPr lang="en-US" altLang="zh-CN" dirty="0"/>
            </a:br>
            <a:r>
              <a:rPr lang="en-US" altLang="zh-CN" dirty="0"/>
              <a:t>Most existing systems focus on a single hardware platform — typically CUDA or Triton on NVIDIA GPUs. While they demonstrate strong results in that setting, they lack systematic support for heterogeneous environments, especially proprietary accelerators. There is no unified mechanism for injecting hardware-specific knowledge or adapting across diverse architectures.</a:t>
            </a:r>
          </a:p>
          <a:p>
            <a:r>
              <a:rPr lang="en-US" altLang="zh-CN" dirty="0"/>
              <a:t>Second, a </a:t>
            </a:r>
            <a:r>
              <a:rPr lang="en-US" altLang="zh-CN" b="1" dirty="0"/>
              <a:t>benchmark-centric focus</a:t>
            </a:r>
            <a:r>
              <a:rPr lang="en-US" altLang="zh-CN" dirty="0"/>
              <a:t>.</a:t>
            </a:r>
            <a:br>
              <a:rPr lang="en-US" altLang="zh-CN" dirty="0"/>
            </a:br>
            <a:r>
              <a:rPr lang="en-US" altLang="zh-CN" dirty="0"/>
              <a:t>Many approaches evaluate on isolated operators or synthetic workloads. These settings are useful for controlled comparison, but they do not capture the complexity of real-world production systems — such as irregular memory access patterns, data-dependent control flow, and diverse operator compositions.</a:t>
            </a:r>
          </a:p>
          <a:p>
            <a:r>
              <a:rPr lang="en-US" altLang="zh-CN" dirty="0"/>
              <a:t>Third, </a:t>
            </a:r>
            <a:r>
              <a:rPr lang="en-US" altLang="zh-CN" b="1" dirty="0"/>
              <a:t>no deployment-aware optimization</a:t>
            </a:r>
            <a:r>
              <a:rPr lang="en-US" altLang="zh-CN" dirty="0"/>
              <a:t>.</a:t>
            </a:r>
            <a:br>
              <a:rPr lang="en-US" altLang="zh-CN" dirty="0"/>
            </a:br>
            <a:r>
              <a:rPr lang="en-US" altLang="zh-CN" dirty="0"/>
              <a:t>Prior systems are largely designed for research evaluation. They are not tightly integrated with serving infrastructure, continuous validation pipelines, or multi-level profiling systems. As a result, there is a gap between research prototypes and production deployment.</a:t>
            </a:r>
          </a:p>
          <a:p>
            <a:r>
              <a:rPr lang="en-US" altLang="zh-CN" dirty="0"/>
              <a:t>Finally, a </a:t>
            </a:r>
            <a:r>
              <a:rPr lang="en-US" altLang="zh-CN" b="1" dirty="0"/>
              <a:t>shallow search paradigm</a:t>
            </a:r>
            <a:r>
              <a:rPr lang="en-US" altLang="zh-CN" dirty="0"/>
              <a:t>.</a:t>
            </a:r>
            <a:br>
              <a:rPr lang="en-US" altLang="zh-CN" dirty="0"/>
            </a:br>
            <a:r>
              <a:rPr lang="en-US" altLang="zh-CN" dirty="0"/>
              <a:t>Most methods rely on single-pass generation or limited exploration strategies. They underutilize execution feedback and do not fully leverage inference-time scaling — despite strong evidence that additional test-time compute can significantly improve solution quality.</a:t>
            </a:r>
          </a:p>
          <a:p>
            <a:r>
              <a:rPr lang="en-US" altLang="zh-CN" dirty="0"/>
              <a:t>Together, these limitations motivate a more scalable, hardware-aware, and deployment-integrated approach to kernel optimization.</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22</a:t>
            </a:fld>
            <a:endParaRPr lang="zh-CN" altLang="en-US"/>
          </a:p>
        </p:txBody>
      </p:sp>
    </p:spTree>
    <p:extLst>
      <p:ext uri="{BB962C8B-B14F-4D97-AF65-F5344CB8AC3E}">
        <p14:creationId xmlns:p14="http://schemas.microsoft.com/office/powerpoint/2010/main" val="316434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Although these systems are impressive, they remain research prototypes.</a:t>
            </a:r>
          </a:p>
          <a:p>
            <a:r>
              <a:rPr lang="en-US" altLang="zh-CN" dirty="0"/>
              <a:t>1. First, they optimize narrow slices of the problem — often just kernel generation — without managing the full lifecycle from synthesis to deployment.</a:t>
            </a:r>
          </a:p>
          <a:p>
            <a:r>
              <a:rPr lang="en-US" altLang="zh-CN" dirty="0"/>
              <a:t>2. Second, they rely on synthetic benchmarks:</a:t>
            </a:r>
          </a:p>
          <a:p>
            <a:r>
              <a:rPr lang="en-US" altLang="zh-CN" dirty="0"/>
              <a:t>Fixed shapes,</a:t>
            </a:r>
          </a:p>
          <a:p>
            <a:r>
              <a:rPr lang="en-US" altLang="zh-CN" dirty="0"/>
              <a:t>Canonical operators,</a:t>
            </a:r>
          </a:p>
          <a:p>
            <a:r>
              <a:rPr lang="en-US" altLang="zh-CN" dirty="0"/>
              <a:t>No real-world artifacts like dynamic batching, jagged tensors, or feature engineering transforms.</a:t>
            </a:r>
          </a:p>
          <a:p>
            <a:r>
              <a:rPr lang="en-US" altLang="zh-CN" dirty="0"/>
              <a:t>3. Third, most target homogeneous NVIDIA environments.</a:t>
            </a:r>
            <a:br>
              <a:rPr lang="en-US" altLang="zh-CN" dirty="0"/>
            </a:br>
            <a:r>
              <a:rPr lang="en-US" altLang="zh-CN" dirty="0"/>
              <a:t>Production fleets are heterogeneous — NVIDIA, AMD, custom ASICs.</a:t>
            </a:r>
          </a:p>
          <a:p>
            <a:r>
              <a:rPr lang="en-US" altLang="zh-CN" dirty="0"/>
              <a:t>4. Fourth, agent capability is limited:</a:t>
            </a:r>
          </a:p>
          <a:p>
            <a:r>
              <a:rPr lang="en-US" altLang="zh-CN" dirty="0"/>
              <a:t>No full autonomous loop,</a:t>
            </a:r>
          </a:p>
          <a:p>
            <a:r>
              <a:rPr lang="en-US" altLang="zh-CN" dirty="0"/>
              <a:t>No structured correctness verification,</a:t>
            </a:r>
          </a:p>
          <a:p>
            <a:r>
              <a:rPr lang="en-US" altLang="zh-CN" dirty="0"/>
              <a:t>No hierarchical profiling,</a:t>
            </a:r>
          </a:p>
          <a:p>
            <a:r>
              <a:rPr lang="en-US" altLang="zh-CN" dirty="0"/>
              <a:t>No persistent optimization memory.</a:t>
            </a:r>
          </a:p>
          <a:p>
            <a:r>
              <a:rPr lang="en-US" altLang="zh-CN" dirty="0"/>
              <a:t>5. Fifth, no large-scale search.</a:t>
            </a:r>
            <a:br>
              <a:rPr lang="en-US" altLang="zh-CN" dirty="0"/>
            </a:br>
            <a:r>
              <a:rPr lang="en-US" altLang="zh-CN" dirty="0"/>
              <a:t>Expert-level performance often requires hundreds or thousands of refinement steps per kernel.</a:t>
            </a:r>
          </a:p>
          <a:p>
            <a:r>
              <a:rPr lang="en-US" altLang="zh-CN" dirty="0"/>
              <a:t>6. Sixth, no checkpointing.</a:t>
            </a:r>
            <a:br>
              <a:rPr lang="en-US" altLang="zh-CN" dirty="0"/>
            </a:br>
            <a:r>
              <a:rPr lang="en-US" altLang="zh-CN" dirty="0"/>
              <a:t>If optimization fails after hours, they restart from scratch.</a:t>
            </a:r>
          </a:p>
          <a:p>
            <a:r>
              <a:rPr lang="en-US" altLang="zh-CN" dirty="0"/>
              <a:t>So the core gap is not just better kernel generation — it’s production-grade scalability, heterogeneity awareness, and operational robustness.</a:t>
            </a:r>
          </a:p>
          <a:p>
            <a:r>
              <a:rPr lang="en-US" altLang="zh-CN" dirty="0"/>
              <a:t>This is where </a:t>
            </a:r>
            <a:r>
              <a:rPr lang="en-US" altLang="zh-CN" dirty="0" err="1"/>
              <a:t>KernelEvolve</a:t>
            </a:r>
            <a:r>
              <a:rPr lang="en-US" altLang="zh-CN" dirty="0"/>
              <a:t> positions itself.</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23</a:t>
            </a:fld>
            <a:endParaRPr lang="zh-CN" altLang="en-US"/>
          </a:p>
        </p:txBody>
      </p:sp>
    </p:spTree>
    <p:extLst>
      <p:ext uri="{BB962C8B-B14F-4D97-AF65-F5344CB8AC3E}">
        <p14:creationId xmlns:p14="http://schemas.microsoft.com/office/powerpoint/2010/main" val="981656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now introduce </a:t>
            </a:r>
            <a:r>
              <a:rPr lang="en-US" altLang="zh-CN" dirty="0" err="1"/>
              <a:t>KernelEvolve</a:t>
            </a:r>
            <a:r>
              <a:rPr lang="en-US" altLang="zh-CN" dirty="0"/>
              <a:t>.</a:t>
            </a:r>
          </a:p>
          <a:p>
            <a:r>
              <a:rPr lang="en-US" altLang="zh-CN" dirty="0"/>
              <a:t>The goal is to synthesize optimized implementations across the full operator–hardware matrix. Instead of focusing only on traditional compute kernels, they treat data preprocessing and production operators as first-class optimization targets. This allows them to move beyond isolated microbenchmarks toward real-world deployment coverage.</a:t>
            </a:r>
          </a:p>
          <a:p>
            <a:r>
              <a:rPr lang="en-US" altLang="zh-CN" dirty="0"/>
              <a:t>From a design perspective, </a:t>
            </a:r>
            <a:r>
              <a:rPr lang="en-US" altLang="zh-CN" dirty="0" err="1"/>
              <a:t>KernelEvolve</a:t>
            </a:r>
            <a:r>
              <a:rPr lang="en-US" altLang="zh-CN" dirty="0"/>
              <a:t> is built as an agent-based, end-to-end optimization framework. The system reasons over kernel implementations, profiling feedback, and hardware constraints in an iterative loop.</a:t>
            </a:r>
          </a:p>
          <a:p>
            <a:r>
              <a:rPr lang="en-US" altLang="zh-CN" dirty="0"/>
              <a:t>They use Triton as the primary DSL because it provides a portable abstraction layer across NVIDIA, AMD, and MTIA platforms. This enables a unified programming interface while still preserving performance-critical control.</a:t>
            </a:r>
          </a:p>
          <a:p>
            <a:r>
              <a:rPr lang="en-US" altLang="zh-CN" dirty="0"/>
              <a:t>For lower-level, hardware-specific tuning, they extend this with Triton-TLX. This gives us explicit access to architectural features when higher-level abstractions become limiting.</a:t>
            </a:r>
          </a:p>
          <a:p>
            <a:r>
              <a:rPr lang="en-US" altLang="zh-CN" dirty="0"/>
              <a:t>What truly differentiates </a:t>
            </a:r>
            <a:r>
              <a:rPr lang="en-US" altLang="zh-CN" dirty="0" err="1"/>
              <a:t>KernelEvolve</a:t>
            </a:r>
            <a:r>
              <a:rPr lang="en-US" altLang="zh-CN" dirty="0"/>
              <a:t> is threefold.</a:t>
            </a:r>
          </a:p>
          <a:p>
            <a:r>
              <a:rPr lang="en-US" altLang="zh-CN" dirty="0"/>
              <a:t>First, it targets heterogeneous hardware at scale. A single operator specification can be transformed into optimized kernels across GPUs and proprietary accelerators.</a:t>
            </a:r>
          </a:p>
          <a:p>
            <a:r>
              <a:rPr lang="en-US" altLang="zh-CN" dirty="0"/>
              <a:t>Second, it is production-centric. We optimize real-world operator diversity rather than only canonical benchmarks.</a:t>
            </a:r>
          </a:p>
          <a:p>
            <a:r>
              <a:rPr lang="en-US" altLang="zh-CN" dirty="0"/>
              <a:t>Third, it is deployment-integrated. The system includes continuous validation, multi-level profiling, and serving infrastructure compatibility, enabling safe production rollout rather than isolated research results.</a:t>
            </a:r>
          </a:p>
          <a:p>
            <a:r>
              <a:rPr lang="en-US" altLang="zh-CN" dirty="0"/>
              <a:t>Together, these design choices position </a:t>
            </a:r>
            <a:r>
              <a:rPr lang="en-US" altLang="zh-CN" dirty="0" err="1"/>
              <a:t>KernelEvolve</a:t>
            </a:r>
            <a:r>
              <a:rPr lang="en-US" altLang="zh-CN" dirty="0"/>
              <a:t> as a scalable, hardware-aware kernel optimization system.</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24</a:t>
            </a:fld>
            <a:endParaRPr lang="zh-CN" altLang="en-US"/>
          </a:p>
        </p:txBody>
      </p:sp>
    </p:spTree>
    <p:extLst>
      <p:ext uri="{BB962C8B-B14F-4D97-AF65-F5344CB8AC3E}">
        <p14:creationId xmlns:p14="http://schemas.microsoft.com/office/powerpoint/2010/main" val="188305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KernelEvolve</a:t>
            </a:r>
            <a:r>
              <a:rPr lang="en-US" altLang="zh-CN" dirty="0"/>
              <a:t> is built around three core architectural ideas.</a:t>
            </a:r>
          </a:p>
          <a:p>
            <a:r>
              <a:rPr lang="en-US" altLang="zh-CN" dirty="0"/>
              <a:t>First, it formulates kernel optimization as a structured search problem rather than one-shot generation.</a:t>
            </a:r>
            <a:br>
              <a:rPr lang="en-US" altLang="zh-CN" dirty="0"/>
            </a:br>
            <a:r>
              <a:rPr lang="en-US" altLang="zh-CN" dirty="0"/>
              <a:t>Instead of relying on static prompting, it performs iterative tree-based exploration over candidate implementations.</a:t>
            </a:r>
          </a:p>
          <a:p>
            <a:r>
              <a:rPr lang="en-US" altLang="zh-CN" dirty="0"/>
              <a:t>Second, it introduces a persistent execution and memory layer.</a:t>
            </a:r>
            <a:br>
              <a:rPr lang="en-US" altLang="zh-CN" dirty="0"/>
            </a:br>
            <a:r>
              <a:rPr lang="en-US" altLang="zh-CN" dirty="0"/>
              <a:t>Every search step is stored as a structured artifact, enabling stateful optimization, historical reasoning, and long-running refinement across iterations.</a:t>
            </a:r>
          </a:p>
          <a:p>
            <a:r>
              <a:rPr lang="en-US" altLang="zh-CN" dirty="0"/>
              <a:t>Third, it integrates multi-level performance analysis into the optimization loop.</a:t>
            </a:r>
          </a:p>
          <a:p>
            <a:r>
              <a:rPr lang="en-US" altLang="zh-CN" dirty="0"/>
              <a:t>A key motivation behind this architecture is that performance signals are fragmented across multiple abstraction layers.</a:t>
            </a:r>
          </a:p>
          <a:p>
            <a:r>
              <a:rPr lang="en-US" altLang="zh-CN" dirty="0"/>
              <a:t>Correctness validation, system-level profiling, intra-kernel hardware counters, and platform-specific diagnostics are typically exposed by different tools.</a:t>
            </a:r>
          </a:p>
          <a:p>
            <a:r>
              <a:rPr lang="en-US" altLang="zh-CN" dirty="0"/>
              <a:t>Prior systems often rely on a single reward signal, such as runtime latency, which provides limited insight into bottlenecks.</a:t>
            </a:r>
          </a:p>
          <a:p>
            <a:r>
              <a:rPr lang="en-US" altLang="zh-CN" dirty="0" err="1"/>
              <a:t>KernelEvolve</a:t>
            </a:r>
            <a:r>
              <a:rPr lang="en-US" altLang="zh-CN" dirty="0"/>
              <a:t> integrates multi-level profiling tools — Torch Profiler, NCU, Proton, MTIA Insight — and unifies them through a structured evaluation framework.</a:t>
            </a:r>
          </a:p>
          <a:p>
            <a:r>
              <a:rPr lang="en-US" altLang="zh-CN" dirty="0"/>
              <a:t>The following slides detail each of these components.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25</a:t>
            </a:fld>
            <a:endParaRPr lang="zh-CN" altLang="en-US"/>
          </a:p>
        </p:txBody>
      </p:sp>
    </p:spTree>
    <p:extLst>
      <p:ext uri="{BB962C8B-B14F-4D97-AF65-F5344CB8AC3E}">
        <p14:creationId xmlns:p14="http://schemas.microsoft.com/office/powerpoint/2010/main" val="1198074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hey formalize kernel optimization as a graph-based search problem.</a:t>
            </a:r>
          </a:p>
          <a:p>
            <a:r>
              <a:rPr lang="en-US" altLang="zh-CN" dirty="0"/>
              <a:t>Each node represents a kernel candidate, and edges correspond to transformation operators.</a:t>
            </a:r>
          </a:p>
          <a:p>
            <a:r>
              <a:rPr lang="en-US" altLang="zh-CN" dirty="0"/>
              <a:t>They combine multiple strategies:</a:t>
            </a:r>
          </a:p>
          <a:p>
            <a:r>
              <a:rPr lang="en-US" altLang="zh-CN" dirty="0"/>
              <a:t>Greedy search quickly finds feasible high-quality candidates.</a:t>
            </a:r>
          </a:p>
          <a:p>
            <a:r>
              <a:rPr lang="en-US" altLang="zh-CN" dirty="0"/>
              <a:t>MCTS balances exploration and exploitation using UCT.</a:t>
            </a:r>
          </a:p>
          <a:p>
            <a:r>
              <a:rPr lang="en-US" altLang="zh-CN" dirty="0"/>
              <a:t>Evolutionary algorithms maintain diversity through mutation and crossover.</a:t>
            </a:r>
          </a:p>
          <a:p>
            <a:r>
              <a:rPr lang="en-US" altLang="zh-CN" dirty="0"/>
              <a:t>The fitness function is correctness-gated speedup relative to </a:t>
            </a:r>
            <a:r>
              <a:rPr lang="en-US" altLang="zh-CN" dirty="0" err="1"/>
              <a:t>PyTorch</a:t>
            </a:r>
            <a:r>
              <a:rPr lang="en-US" altLang="zh-CN" dirty="0"/>
              <a:t> baseline.</a:t>
            </a:r>
          </a:p>
          <a:p>
            <a:r>
              <a:rPr lang="en-US" altLang="zh-CN" dirty="0"/>
              <a:t>Importantly, this is not static prompting — it is iterative, execution-guided search.</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26</a:t>
            </a:fld>
            <a:endParaRPr lang="zh-CN" altLang="en-US"/>
          </a:p>
        </p:txBody>
      </p:sp>
    </p:spTree>
    <p:extLst>
      <p:ext uri="{BB962C8B-B14F-4D97-AF65-F5344CB8AC3E}">
        <p14:creationId xmlns:p14="http://schemas.microsoft.com/office/powerpoint/2010/main" val="681119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KernelEvolve</a:t>
            </a:r>
            <a:r>
              <a:rPr lang="en-US" altLang="zh-CN" dirty="0"/>
              <a:t> treats optimization as a stateful process rather than one-shot prompting.</a:t>
            </a:r>
            <a:br>
              <a:rPr lang="en-US" altLang="zh-CN" dirty="0"/>
            </a:br>
            <a:r>
              <a:rPr lang="en-US" altLang="zh-CN" dirty="0"/>
              <a:t>They design a two-tier agentic retrieval system.</a:t>
            </a:r>
          </a:p>
          <a:p>
            <a:r>
              <a:rPr lang="en-US" altLang="zh-CN" dirty="0"/>
              <a:t>The context memory sub-agent analyzes runtime artifacts at each search node — including kernel code, profiling metrics, correctness results, and error logs — and identifies the dominant bottlenecks.</a:t>
            </a:r>
          </a:p>
          <a:p>
            <a:r>
              <a:rPr lang="en-US" altLang="zh-CN" dirty="0"/>
              <a:t>Based on this analysis, the deep search sub-agent performs </a:t>
            </a:r>
            <a:r>
              <a:rPr lang="en-US" altLang="zh-CN" b="1" dirty="0"/>
              <a:t>index-guided hierarchical retrieval</a:t>
            </a:r>
            <a:r>
              <a:rPr lang="en-US" altLang="zh-CN" dirty="0"/>
              <a:t>, rather than embedding-based semantic search.</a:t>
            </a:r>
          </a:p>
          <a:p>
            <a:r>
              <a:rPr lang="en-US" altLang="zh-CN" dirty="0"/>
              <a:t>The knowledge base is organized as a structured file system with three main categories:</a:t>
            </a:r>
          </a:p>
          <a:p>
            <a:pPr marL="171450" indent="-171450">
              <a:buFont typeface="Arial" panose="020B0604020202020204" pitchFamily="34" charset="0"/>
              <a:buChar char="•"/>
            </a:pPr>
            <a:r>
              <a:rPr lang="en-US" altLang="zh-CN" dirty="0"/>
              <a:t>constraints — correctness and anti-cheating rules</a:t>
            </a:r>
          </a:p>
          <a:p>
            <a:pPr marL="171450" indent="-171450">
              <a:buFont typeface="Arial" panose="020B0604020202020204" pitchFamily="34" charset="0"/>
              <a:buChar char="•"/>
            </a:pPr>
            <a:r>
              <a:rPr lang="en-US" altLang="zh-CN" dirty="0"/>
              <a:t>guidance — platform-agnostic optimization patterns</a:t>
            </a:r>
          </a:p>
          <a:p>
            <a:pPr marL="171450" indent="-171450">
              <a:buFont typeface="Arial" panose="020B0604020202020204" pitchFamily="34" charset="0"/>
              <a:buChar char="•"/>
            </a:pPr>
            <a:r>
              <a:rPr lang="en-US" altLang="zh-CN" dirty="0"/>
              <a:t>hardware — platform-specific documentation</a:t>
            </a:r>
          </a:p>
          <a:p>
            <a:r>
              <a:rPr lang="en-US" altLang="zh-CN" dirty="0"/>
              <a:t>An </a:t>
            </a:r>
            <a:r>
              <a:rPr lang="en-US" altLang="zh-CN" sz="1200" kern="1200" dirty="0">
                <a:solidFill>
                  <a:schemeClr val="tx1"/>
                </a:solidFill>
                <a:latin typeface="+mn-lt"/>
                <a:ea typeface="+mn-ea"/>
                <a:cs typeface="+mn-cs"/>
              </a:rPr>
              <a:t>index.md</a:t>
            </a:r>
            <a:r>
              <a:rPr lang="en-US" altLang="zh-CN" dirty="0"/>
              <a:t> file encodes the directory structure, enabling structured navigation.</a:t>
            </a:r>
          </a:p>
          <a:p>
            <a:r>
              <a:rPr lang="en-US" altLang="zh-CN" dirty="0"/>
              <a:t>For example, if profiling reveals a memory bandwidth bottleneck on H100, the agent queries the index, prunes irrelevant architectures, and retrieves targeted modules such as shared memory or TMA optimization documents.</a:t>
            </a:r>
          </a:p>
          <a:p>
            <a:r>
              <a:rPr lang="en-US" altLang="zh-CN" dirty="0"/>
              <a:t>The hierarchy itself encodes semantic structure through folder names, file organization, and specialization depth.</a:t>
            </a:r>
            <a:br>
              <a:rPr lang="en-US" altLang="zh-CN" dirty="0"/>
            </a:br>
            <a:r>
              <a:rPr lang="en-US" altLang="zh-CN" dirty="0"/>
              <a:t>This enables deterministic retrieval while keeping the context window efficient.</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27</a:t>
            </a:fld>
            <a:endParaRPr lang="zh-CN" altLang="en-US"/>
          </a:p>
        </p:txBody>
      </p:sp>
    </p:spTree>
    <p:extLst>
      <p:ext uri="{BB962C8B-B14F-4D97-AF65-F5344CB8AC3E}">
        <p14:creationId xmlns:p14="http://schemas.microsoft.com/office/powerpoint/2010/main" val="1648242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Rather than embedding all knowledge into the LLM, they externalize domain knowledge into a structured file system.</a:t>
            </a:r>
          </a:p>
          <a:p>
            <a:r>
              <a:rPr lang="en-US" altLang="zh-CN" dirty="0"/>
              <a:t>This includes hardware-specific constraints and optimization templates.</a:t>
            </a:r>
          </a:p>
          <a:p>
            <a:r>
              <a:rPr lang="en-US" altLang="zh-CN" dirty="0"/>
              <a:t>During each search step, the system retrieves relevant files and injects them into prompt synthesis.</a:t>
            </a:r>
          </a:p>
          <a:p>
            <a:r>
              <a:rPr lang="en-US" altLang="zh-CN" dirty="0"/>
              <a:t>This design enables scalable hardware extension without retraining models.</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28</a:t>
            </a:fld>
            <a:endParaRPr lang="zh-CN" altLang="en-US"/>
          </a:p>
        </p:txBody>
      </p:sp>
    </p:spTree>
    <p:extLst>
      <p:ext uri="{BB962C8B-B14F-4D97-AF65-F5344CB8AC3E}">
        <p14:creationId xmlns:p14="http://schemas.microsoft.com/office/powerpoint/2010/main" val="3413451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the LLM generates a kernel candidate, the system does not directly accept it based on speedup alone. Instead, it performs structured multi-dimensional evaluation.</a:t>
            </a:r>
          </a:p>
          <a:p>
            <a:endParaRPr lang="en-US" altLang="zh-CN" dirty="0"/>
          </a:p>
          <a:p>
            <a:r>
              <a:rPr lang="en-US" altLang="zh-CN" dirty="0"/>
              <a:t>First, correctness is strictly validated.</a:t>
            </a:r>
          </a:p>
          <a:p>
            <a:r>
              <a:rPr lang="en-US" altLang="zh-CN" dirty="0"/>
              <a:t>They compare the generated Triton kernel against a </a:t>
            </a:r>
            <a:r>
              <a:rPr lang="en-US" altLang="zh-CN" dirty="0" err="1"/>
              <a:t>PyTorch</a:t>
            </a:r>
            <a:r>
              <a:rPr lang="en-US" altLang="zh-CN" dirty="0"/>
              <a:t> reference implementation using </a:t>
            </a:r>
            <a:r>
              <a:rPr lang="en-US" altLang="zh-CN" dirty="0" err="1"/>
              <a:t>TritonBench</a:t>
            </a:r>
            <a:r>
              <a:rPr lang="en-US" altLang="zh-CN" dirty="0"/>
              <a:t>.</a:t>
            </a:r>
          </a:p>
          <a:p>
            <a:r>
              <a:rPr lang="en-US" altLang="zh-CN" dirty="0"/>
              <a:t>If numerical accuracy fails or compilation/runtime errors occur, the node’s fitness is set to zero and marked as buggy.</a:t>
            </a:r>
          </a:p>
          <a:p>
            <a:endParaRPr lang="en-US" altLang="zh-CN" dirty="0"/>
          </a:p>
          <a:p>
            <a:r>
              <a:rPr lang="en-US" altLang="zh-CN" dirty="0"/>
              <a:t>Second, they perform multi-level profiling.</a:t>
            </a:r>
          </a:p>
          <a:p>
            <a:endParaRPr lang="en-US" altLang="zh-CN" dirty="0"/>
          </a:p>
          <a:p>
            <a:r>
              <a:rPr lang="en-US" altLang="zh-CN" dirty="0"/>
              <a:t>At the system level, Torch Profiler captures CPU/GPU timelines, kernel launch overhead, and host-device synchronization patterns.</a:t>
            </a:r>
          </a:p>
          <a:p>
            <a:r>
              <a:rPr lang="en-US" altLang="zh-CN" dirty="0"/>
              <a:t>At the intra-kernel level, tools such as NCU and Triton Proton expose hardware counters including SM throughput, DRAM bandwidth, cache hit rates, and stall reasons.</a:t>
            </a:r>
          </a:p>
          <a:p>
            <a:r>
              <a:rPr lang="en-US" altLang="zh-CN" dirty="0"/>
              <a:t>For MTIA and other accelerators, platform-specific interpreters provide hardware-native profiling signals.</a:t>
            </a:r>
          </a:p>
          <a:p>
            <a:endParaRPr lang="en-US" altLang="zh-CN" dirty="0"/>
          </a:p>
          <a:p>
            <a:r>
              <a:rPr lang="en-US" altLang="zh-CN" dirty="0"/>
              <a:t>Because these tools operate at different abstraction layers — DSL, compiler IR, runtime, and hardware counters — Meta introduces MPP, a unified multi-pass profiling framework that standardizes instrumentation, transforms profiling tasks into graph jobs, and aggregates results across tools.</a:t>
            </a:r>
          </a:p>
          <a:p>
            <a:endParaRPr lang="en-US" altLang="zh-CN" dirty="0"/>
          </a:p>
          <a:p>
            <a:r>
              <a:rPr lang="en-US" altLang="zh-CN" dirty="0"/>
              <a:t>The final evaluation output includes:</a:t>
            </a:r>
          </a:p>
          <a:p>
            <a:endParaRPr lang="en-US" altLang="zh-CN" dirty="0"/>
          </a:p>
          <a:p>
            <a:r>
              <a:rPr lang="en-US" altLang="zh-CN" dirty="0"/>
              <a:t>correctness status</a:t>
            </a:r>
          </a:p>
          <a:p>
            <a:endParaRPr lang="en-US" altLang="zh-CN" dirty="0"/>
          </a:p>
          <a:p>
            <a:r>
              <a:rPr lang="en-US" altLang="zh-CN" dirty="0"/>
              <a:t>relative speedup over </a:t>
            </a:r>
            <a:r>
              <a:rPr lang="en-US" altLang="zh-CN" dirty="0" err="1"/>
              <a:t>PyTorch</a:t>
            </a:r>
            <a:r>
              <a:rPr lang="en-US" altLang="zh-CN" dirty="0"/>
              <a:t> baseline</a:t>
            </a:r>
          </a:p>
          <a:p>
            <a:endParaRPr lang="en-US" altLang="zh-CN" dirty="0"/>
          </a:p>
          <a:p>
            <a:r>
              <a:rPr lang="en-US" altLang="zh-CN" dirty="0"/>
              <a:t>structured profiling insights</a:t>
            </a:r>
          </a:p>
          <a:p>
            <a:endParaRPr lang="en-US" altLang="zh-CN" dirty="0"/>
          </a:p>
          <a:p>
            <a:r>
              <a:rPr lang="en-US" altLang="zh-CN" dirty="0"/>
              <a:t>These signals are written back into the search tree as node metadata and used to guide subsequent expansion policies.</a:t>
            </a:r>
          </a:p>
          <a:p>
            <a:endParaRPr lang="en-US" altLang="zh-CN" dirty="0"/>
          </a:p>
          <a:p>
            <a:r>
              <a:rPr lang="en-US" altLang="zh-CN" dirty="0"/>
              <a:t>In other words, execution feedback directly shapes the search trajectory, turning the optimization process into a closed-loop, execution-guided system.</a:t>
            </a:r>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29</a:t>
            </a:fld>
            <a:endParaRPr lang="zh-CN" altLang="en-US"/>
          </a:p>
        </p:txBody>
      </p:sp>
    </p:spTree>
    <p:extLst>
      <p:ext uri="{BB962C8B-B14F-4D97-AF65-F5344CB8AC3E}">
        <p14:creationId xmlns:p14="http://schemas.microsoft.com/office/powerpoint/2010/main" val="384536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Over the past two years, we’ve seen a wave of AI-powered coding agents specifically targeting GPU kernel generation and optimization.</a:t>
            </a:r>
          </a:p>
          <a:p>
            <a:r>
              <a:rPr lang="en-US" altLang="zh-CN" dirty="0"/>
              <a:t>On the academic side:</a:t>
            </a:r>
          </a:p>
          <a:p>
            <a:r>
              <a:rPr lang="en-US" altLang="zh-CN" b="1" dirty="0" err="1"/>
              <a:t>KernelBench</a:t>
            </a:r>
            <a:r>
              <a:rPr lang="en-US" altLang="zh-CN" dirty="0"/>
              <a:t> benchmarks LLM capability at three levels: operator, kernel fusion, and full model.</a:t>
            </a:r>
          </a:p>
          <a:p>
            <a:r>
              <a:rPr lang="en-US" altLang="zh-CN" b="1" dirty="0" err="1"/>
              <a:t>AutoTriton</a:t>
            </a:r>
            <a:r>
              <a:rPr lang="en-US" altLang="zh-CN" dirty="0"/>
              <a:t> applies reinforcement learning to improve Triton kernel synthesis.</a:t>
            </a:r>
          </a:p>
          <a:p>
            <a:r>
              <a:rPr lang="en-US" altLang="zh-CN" dirty="0"/>
              <a:t>In industry:</a:t>
            </a:r>
          </a:p>
          <a:p>
            <a:r>
              <a:rPr lang="en-US" altLang="zh-CN" dirty="0"/>
              <a:t>Meta’s </a:t>
            </a:r>
            <a:r>
              <a:rPr lang="en-US" altLang="zh-CN" b="1" dirty="0" err="1"/>
              <a:t>KernelLLM</a:t>
            </a:r>
            <a:r>
              <a:rPr lang="en-US" altLang="zh-CN" dirty="0"/>
              <a:t> and </a:t>
            </a:r>
            <a:r>
              <a:rPr lang="en-US" altLang="zh-CN" b="1" dirty="0"/>
              <a:t>CWM</a:t>
            </a:r>
            <a:r>
              <a:rPr lang="en-US" altLang="zh-CN" dirty="0"/>
              <a:t> explore world-model-based code generation.</a:t>
            </a:r>
          </a:p>
          <a:p>
            <a:r>
              <a:rPr lang="en-US" altLang="zh-CN" dirty="0"/>
              <a:t>Amazon’s </a:t>
            </a:r>
            <a:r>
              <a:rPr lang="en-US" altLang="zh-CN" b="1" dirty="0" err="1"/>
              <a:t>TritonRL</a:t>
            </a:r>
            <a:r>
              <a:rPr lang="en-US" altLang="zh-CN" dirty="0"/>
              <a:t> trains LLMs specifically for Triton synthesis.</a:t>
            </a:r>
          </a:p>
          <a:p>
            <a:r>
              <a:rPr lang="en-US" altLang="zh-CN" dirty="0"/>
              <a:t>AMD’s </a:t>
            </a:r>
            <a:r>
              <a:rPr lang="en-US" altLang="zh-CN" b="1" dirty="0"/>
              <a:t>GEAK-agent</a:t>
            </a:r>
            <a:r>
              <a:rPr lang="en-US" altLang="zh-CN" dirty="0"/>
              <a:t> targets MI-series GPUs with agentic workflows.</a:t>
            </a:r>
          </a:p>
          <a:p>
            <a:r>
              <a:rPr lang="en-US" altLang="zh-CN" dirty="0"/>
              <a:t>Cognition AI’s </a:t>
            </a:r>
            <a:r>
              <a:rPr lang="en-US" altLang="zh-CN" b="1" dirty="0"/>
              <a:t>Kevin</a:t>
            </a:r>
            <a:r>
              <a:rPr lang="en-US" altLang="zh-CN" dirty="0"/>
              <a:t> uses multi-turn RL for CUDA kernel generation.</a:t>
            </a:r>
          </a:p>
          <a:p>
            <a:r>
              <a:rPr lang="en-US" altLang="zh-CN" dirty="0"/>
              <a:t>These systems demonstrate that AI agents can iteratively refine and generate competitive implementations — but mostly on controlled, benchmark-style environments.</a:t>
            </a:r>
          </a:p>
          <a:p>
            <a:r>
              <a:rPr lang="en-US" altLang="zh-CN" dirty="0"/>
              <a:t>That leads us to the limitations.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3</a:t>
            </a:fld>
            <a:endParaRPr lang="zh-CN" altLang="en-US"/>
          </a:p>
        </p:txBody>
      </p:sp>
    </p:spTree>
    <p:extLst>
      <p:ext uri="{BB962C8B-B14F-4D97-AF65-F5344CB8AC3E}">
        <p14:creationId xmlns:p14="http://schemas.microsoft.com/office/powerpoint/2010/main" val="1079036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31</a:t>
            </a:fld>
            <a:endParaRPr lang="zh-CN" altLang="en-US"/>
          </a:p>
        </p:txBody>
      </p:sp>
    </p:spTree>
    <p:extLst>
      <p:ext uri="{BB962C8B-B14F-4D97-AF65-F5344CB8AC3E}">
        <p14:creationId xmlns:p14="http://schemas.microsoft.com/office/powerpoint/2010/main" val="248681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32</a:t>
            </a:fld>
            <a:endParaRPr lang="zh-CN" altLang="en-US"/>
          </a:p>
        </p:txBody>
      </p:sp>
    </p:spTree>
    <p:extLst>
      <p:ext uri="{BB962C8B-B14F-4D97-AF65-F5344CB8AC3E}">
        <p14:creationId xmlns:p14="http://schemas.microsoft.com/office/powerpoint/2010/main" val="1288407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Efficient CUDA kernels are essential for modern AI systems, especially large-scale LLM training. However, writing high-performance CUDA code is extremely challenging. It requires deep understanding of GPU architectures, memory hierarchy, and parallel scheduling.</a:t>
            </a:r>
          </a:p>
          <a:p>
            <a:r>
              <a:rPr lang="en-US" altLang="zh-CN" dirty="0"/>
              <a:t>For example, FlashAttentionV3 was released more than two years after Hopper architecture debuted. This shows how high the expertise barrier is.</a:t>
            </a:r>
          </a:p>
          <a:p>
            <a:r>
              <a:rPr lang="en-US" altLang="zh-CN" dirty="0"/>
              <a:t>To automate this process, prior work explored two main paradigms.</a:t>
            </a:r>
          </a:p>
          <a:p>
            <a:r>
              <a:rPr lang="en-US" altLang="zh-CN" dirty="0"/>
              <a:t>The first is RL-based approaches, such as CUDA-L1 and Kevin, which train models to generate optimized kernels.</a:t>
            </a:r>
            <a:br>
              <a:rPr lang="en-US" altLang="zh-CN" dirty="0"/>
            </a:br>
            <a:r>
              <a:rPr lang="en-US" altLang="zh-CN" dirty="0"/>
              <a:t>The second is agent-based pipelines that iteratively generate and filter kernels at inference time.</a:t>
            </a:r>
          </a:p>
          <a:p>
            <a:r>
              <a:rPr lang="en-US" altLang="zh-CN" dirty="0"/>
              <a:t>However, several key limitations remain.</a:t>
            </a:r>
          </a:p>
          <a:p>
            <a:r>
              <a:rPr lang="en-US" altLang="zh-CN" dirty="0"/>
              <a:t>First, kernel efficiency is still limited. Even advanced RL models only achieve around 1.1× speedup on benchmarks.</a:t>
            </a:r>
          </a:p>
          <a:p>
            <a:r>
              <a:rPr lang="en-US" altLang="zh-CN" dirty="0"/>
              <a:t>Second, the cost is high — RL requires heavy training, and multi-stage agent pipelines incur significant GPU and API costs.</a:t>
            </a:r>
          </a:p>
          <a:p>
            <a:r>
              <a:rPr lang="en-US" altLang="zh-CN" dirty="0"/>
              <a:t>Third, and most importantly, existing methods do not leverage hardware feedback like Nsight Compute metrics. As a result, optimization is largely blind and lacks targeted guidance.</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33</a:t>
            </a:fld>
            <a:endParaRPr lang="zh-CN" altLang="en-US"/>
          </a:p>
        </p:txBody>
      </p:sp>
    </p:spTree>
    <p:extLst>
      <p:ext uri="{BB962C8B-B14F-4D97-AF65-F5344CB8AC3E}">
        <p14:creationId xmlns:p14="http://schemas.microsoft.com/office/powerpoint/2010/main" val="1600448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address these challenges, they propose </a:t>
            </a:r>
            <a:r>
              <a:rPr lang="en-US" altLang="zh-CN" dirty="0" err="1"/>
              <a:t>CudaForge</a:t>
            </a:r>
            <a:r>
              <a:rPr lang="en-US" altLang="zh-CN" dirty="0"/>
              <a:t>, a simple and cost-effective multi-agent workflow.</a:t>
            </a:r>
          </a:p>
          <a:p>
            <a:r>
              <a:rPr lang="en-US" altLang="zh-CN" dirty="0"/>
              <a:t>The key idea is to mimic how human CUDA engineers work. Instead of training a model with reinforcement learning, they use a training-free iterative workflow with two specialized agents.</a:t>
            </a:r>
          </a:p>
          <a:p>
            <a:r>
              <a:rPr lang="en-US" altLang="zh-CN" dirty="0"/>
              <a:t>The Coder generates candidate kernels, while the Judge analyzes both runtime errors and hardware feedback, including Nsight Compute metrics.</a:t>
            </a:r>
          </a:p>
          <a:p>
            <a:r>
              <a:rPr lang="en-US" altLang="zh-CN" dirty="0"/>
              <a:t>This integration of hardware feedback is the key novelty. It allows the system to identify bottlenecks — such as memory bandwidth saturation or low occupancy — and provide targeted optimization guidance.</a:t>
            </a:r>
          </a:p>
          <a:p>
            <a:r>
              <a:rPr lang="en-US" altLang="zh-CN" dirty="0"/>
              <a:t>Compared to prior approaches, </a:t>
            </a:r>
            <a:r>
              <a:rPr lang="en-US" altLang="zh-CN" dirty="0" err="1"/>
              <a:t>CudaForge</a:t>
            </a:r>
            <a:r>
              <a:rPr lang="en-US" altLang="zh-CN" dirty="0"/>
              <a:t> achieves strong performance at much lower cost. It reaches 1.68× average speedup and can scale up to 2.27× with more iterations, while costing only about 26.5 minutes and $0.3 per kernel.</a:t>
            </a:r>
          </a:p>
          <a:p>
            <a:r>
              <a:rPr lang="en-US" altLang="zh-CN" dirty="0"/>
              <a:t>Moreover, it generalizes well across different GPUs and base models, and exhibits strong test-time scaling behavior.</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34</a:t>
            </a:fld>
            <a:endParaRPr lang="zh-CN" altLang="en-US"/>
          </a:p>
        </p:txBody>
      </p:sp>
    </p:spTree>
    <p:extLst>
      <p:ext uri="{BB962C8B-B14F-4D97-AF65-F5344CB8AC3E}">
        <p14:creationId xmlns:p14="http://schemas.microsoft.com/office/powerpoint/2010/main" val="814756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first explain the overall framework of </a:t>
            </a:r>
            <a:r>
              <a:rPr lang="en-US" altLang="zh-CN" dirty="0" err="1"/>
              <a:t>CudaForge</a:t>
            </a:r>
            <a:r>
              <a:rPr lang="en-US" altLang="zh-CN" dirty="0"/>
              <a:t>.</a:t>
            </a:r>
          </a:p>
          <a:p>
            <a:r>
              <a:rPr lang="en-US" altLang="zh-CN" dirty="0"/>
              <a:t>The goal is straightforward: given a CUDA kernel generation task, they want to produce a kernel that is functionally equivalent to the </a:t>
            </a:r>
            <a:r>
              <a:rPr lang="en-US" altLang="zh-CN" dirty="0" err="1"/>
              <a:t>PyTorch</a:t>
            </a:r>
            <a:r>
              <a:rPr lang="en-US" altLang="zh-CN" dirty="0"/>
              <a:t> reference while minimizing execution latency.</a:t>
            </a:r>
          </a:p>
          <a:p>
            <a:r>
              <a:rPr lang="en-US" altLang="zh-CN" dirty="0"/>
              <a:t>The key idea is to mimic how human CUDA engineers work.</a:t>
            </a:r>
          </a:p>
          <a:p>
            <a:r>
              <a:rPr lang="en-US" altLang="zh-CN" dirty="0" err="1"/>
              <a:t>CudaForge</a:t>
            </a:r>
            <a:r>
              <a:rPr lang="en-US" altLang="zh-CN" dirty="0"/>
              <a:t> achieves reliability and efficiency through three key design choices. </a:t>
            </a:r>
          </a:p>
          <a:p>
            <a:r>
              <a:rPr lang="en-US" altLang="zh-CN" dirty="0"/>
              <a:t>1. First, it adopts a two-agent system where the Coder focuses on generation and the Judge on evaluation.</a:t>
            </a:r>
          </a:p>
          <a:p>
            <a:r>
              <a:rPr lang="en-US" altLang="zh-CN" dirty="0"/>
              <a:t>The Coder receives only feedback from the Judge, while the Judge uses hardware and runtime information to guide generation and optimization. </a:t>
            </a:r>
          </a:p>
          <a:p>
            <a:r>
              <a:rPr lang="en-US" altLang="zh-CN" dirty="0"/>
              <a:t>This division of labor mirrors human workflows and mitigates the risk of overlooking errors or inefficiencies. </a:t>
            </a:r>
          </a:p>
          <a:p>
            <a:r>
              <a:rPr lang="en-US" altLang="zh-CN" dirty="0"/>
              <a:t>2. Second, the framework follows an iterative optimization process, progressively correcting errors and improving efficiency across rounds. </a:t>
            </a:r>
          </a:p>
          <a:p>
            <a:r>
              <a:rPr lang="en-US" altLang="zh-CN" dirty="0"/>
              <a:t>This enables stable refinement, especially on hard tasks. </a:t>
            </a:r>
          </a:p>
          <a:p>
            <a:r>
              <a:rPr lang="en-US" altLang="zh-CN" dirty="0"/>
              <a:t>3. Third, it explicitly incorporates hardware feedback, such as GPU specifications and NCU metrics, so that the Judge can pinpoint bottlenecks and provide actionable guidance to the Coder. </a:t>
            </a:r>
          </a:p>
          <a:p>
            <a:r>
              <a:rPr lang="en-US" altLang="zh-CN" dirty="0"/>
              <a:t>This targeted optimization avoids blind exploration and ensures directed performance gains.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35</a:t>
            </a:fld>
            <a:endParaRPr lang="zh-CN" altLang="en-US"/>
          </a:p>
        </p:txBody>
      </p:sp>
    </p:spTree>
    <p:extLst>
      <p:ext uri="{BB962C8B-B14F-4D97-AF65-F5344CB8AC3E}">
        <p14:creationId xmlns:p14="http://schemas.microsoft.com/office/powerpoint/2010/main" val="2807423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briefly about the component design.</a:t>
            </a:r>
          </a:p>
          <a:p>
            <a:r>
              <a:rPr lang="en-US" altLang="zh-CN" dirty="0"/>
              <a:t>The Coder is the generative module. Since generating CUDA kernels from scratch is difficult for LLMs, they provide a one-shot </a:t>
            </a:r>
            <a:r>
              <a:rPr lang="en-US" altLang="zh-CN" dirty="0" err="1"/>
              <a:t>PyTorch</a:t>
            </a:r>
            <a:r>
              <a:rPr lang="en-US" altLang="zh-CN" dirty="0"/>
              <a:t>–CUDA example as structural guidance.</a:t>
            </a:r>
          </a:p>
          <a:p>
            <a:r>
              <a:rPr lang="en-US" altLang="zh-CN" dirty="0"/>
              <a:t>A key design choice is memory control.</a:t>
            </a:r>
          </a:p>
          <a:p>
            <a:r>
              <a:rPr lang="en-US" altLang="zh-CN" dirty="0"/>
              <a:t>Instead of keeping the full dialogue history, the Coder only receives the latest Judge feedback, the previous kernel candidate, and the task description in each round.</a:t>
            </a:r>
          </a:p>
          <a:p>
            <a:r>
              <a:rPr lang="en-US" altLang="zh-CN" dirty="0"/>
              <a:t>This lightweight memory design reduces redundancy, lowers API cost, and improves generation stability.</a:t>
            </a:r>
          </a:p>
          <a:p>
            <a:r>
              <a:rPr lang="en-US" altLang="zh-CN" dirty="0"/>
              <a:t>After generation, correctness is verified through compilation and execution against the </a:t>
            </a:r>
            <a:r>
              <a:rPr lang="en-US" altLang="zh-CN" dirty="0" err="1"/>
              <a:t>PyTorch</a:t>
            </a:r>
            <a:r>
              <a:rPr lang="en-US" altLang="zh-CN" dirty="0"/>
              <a:t> reference with a small numerical tolerance.</a:t>
            </a:r>
          </a:p>
          <a:p>
            <a:r>
              <a:rPr lang="en-US" altLang="zh-CN" dirty="0"/>
              <a:t>The Judge serves as the evaluation module.</a:t>
            </a:r>
          </a:p>
          <a:p>
            <a:r>
              <a:rPr lang="en-US" altLang="zh-CN" dirty="0"/>
              <a:t>If correctness fails, it enters correction mode and returns error-based feedback.</a:t>
            </a:r>
            <a:br>
              <a:rPr lang="en-US" altLang="zh-CN" dirty="0"/>
            </a:br>
            <a:r>
              <a:rPr lang="en-US" altLang="zh-CN" dirty="0"/>
              <a:t>If correctness passes, it enters optimization mode and uses hardware feedback to identify bottlenecks and generate optimization suggestions.</a:t>
            </a:r>
          </a:p>
          <a:p>
            <a:r>
              <a:rPr lang="en-US" altLang="zh-CN" dirty="0"/>
              <a:t>Similar to the Coder, the Judge does not retain full history and outputs structured JSON feedback for the next round.</a:t>
            </a:r>
          </a:p>
          <a:p>
            <a:r>
              <a:rPr lang="en-US" altLang="zh-CN" dirty="0"/>
              <a:t>This controlled memory and structured interaction enable stable, hardware-aware iterative optimization.</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36</a:t>
            </a:fld>
            <a:endParaRPr lang="zh-CN" altLang="en-US"/>
          </a:p>
        </p:txBody>
      </p:sp>
    </p:spTree>
    <p:extLst>
      <p:ext uri="{BB962C8B-B14F-4D97-AF65-F5344CB8AC3E}">
        <p14:creationId xmlns:p14="http://schemas.microsoft.com/office/powerpoint/2010/main" val="1873998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section is crucial because naive hardware feedback is dangerous.</a:t>
            </a:r>
          </a:p>
          <a:p>
            <a:r>
              <a:rPr lang="en-US" altLang="zh-CN" dirty="0"/>
              <a:t>Nsight Compute reports hundreds of metrics.</a:t>
            </a:r>
            <a:br>
              <a:rPr lang="en-US" altLang="zh-CN" dirty="0"/>
            </a:br>
            <a:r>
              <a:rPr lang="en-US" altLang="zh-CN" dirty="0"/>
              <a:t>If we feed all of them to the Judge, the reasoning becomes unstable and noisy.</a:t>
            </a:r>
          </a:p>
          <a:p>
            <a:r>
              <a:rPr lang="en-US" altLang="zh-CN" dirty="0"/>
              <a:t>So instead of passing everything, </a:t>
            </a:r>
            <a:r>
              <a:rPr lang="en-US" altLang="zh-CN" dirty="0" err="1"/>
              <a:t>CudaForge</a:t>
            </a:r>
            <a:r>
              <a:rPr lang="en-US" altLang="zh-CN" dirty="0"/>
              <a:t> performs offline metric selection.</a:t>
            </a:r>
          </a:p>
          <a:p>
            <a:r>
              <a:rPr lang="en-US" altLang="zh-CN" dirty="0"/>
              <a:t>First, they generate 100 kernels per representative task and select those with the largest runtime disparity.</a:t>
            </a:r>
          </a:p>
          <a:p>
            <a:r>
              <a:rPr lang="en-US" altLang="zh-CN" dirty="0"/>
              <a:t>Then within each task, they compute Pearson correlations between each metric and runtime, keeping the top 20 most correlated metrics.</a:t>
            </a:r>
          </a:p>
          <a:p>
            <a:r>
              <a:rPr lang="en-US" altLang="zh-CN" dirty="0"/>
              <a:t>Finally, across tasks, we compute global correlation scores and retain only metrics that consistently appear, maintain the same correlation direction, and exceed a percentile threshold.</a:t>
            </a:r>
          </a:p>
          <a:p>
            <a:r>
              <a:rPr lang="en-US" altLang="zh-CN" dirty="0"/>
              <a:t>This yields a stable set of 24 metrics strongly correlated with runtime.</a:t>
            </a:r>
          </a:p>
          <a:p>
            <a:r>
              <a:rPr lang="en-US" altLang="zh-CN" dirty="0"/>
              <a:t>During optimization, the Judge only uses this subset and focuses on 3–4 critical metrics per round to identify one dominant bottleneck.</a:t>
            </a:r>
          </a:p>
          <a:p>
            <a:r>
              <a:rPr lang="en-US" altLang="zh-CN" dirty="0"/>
              <a:t>This prevents metric overload and enables stable, directed optimization — similar to how human engineers focus only on key indicators.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37</a:t>
            </a:fld>
            <a:endParaRPr lang="zh-CN" altLang="en-US"/>
          </a:p>
        </p:txBody>
      </p:sp>
    </p:spTree>
    <p:extLst>
      <p:ext uri="{BB962C8B-B14F-4D97-AF65-F5344CB8AC3E}">
        <p14:creationId xmlns:p14="http://schemas.microsoft.com/office/powerpoint/2010/main" val="1866556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figure shows the difference between </a:t>
            </a:r>
            <a:r>
              <a:rPr lang="en-US" altLang="zh-CN" dirty="0" err="1"/>
              <a:t>CudaForge</a:t>
            </a:r>
            <a:r>
              <a:rPr lang="en-US" altLang="zh-CN" dirty="0"/>
              <a:t> and Kevin-32B in optimizing kernels.</a:t>
            </a:r>
          </a:p>
          <a:p>
            <a:r>
              <a:rPr lang="en-US" altLang="zh-CN" dirty="0"/>
              <a:t>The top pipeline is the Kevin, it relies solely on textural refinement and thus performs blind exploration.</a:t>
            </a:r>
          </a:p>
          <a:p>
            <a:r>
              <a:rPr lang="en-US" altLang="zh-CN" dirty="0"/>
              <a:t>The </a:t>
            </a:r>
            <a:r>
              <a:rPr lang="en-US" altLang="zh-CN" dirty="0" err="1"/>
              <a:t>CudaForge</a:t>
            </a:r>
            <a:r>
              <a:rPr lang="en-US" altLang="zh-CN" dirty="0"/>
              <a:t> workflow, as mentioned before, it leverages hardware feedback to guide kernel optimization.</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38</a:t>
            </a:fld>
            <a:endParaRPr lang="zh-CN" altLang="en-US"/>
          </a:p>
        </p:txBody>
      </p:sp>
    </p:spTree>
    <p:extLst>
      <p:ext uri="{BB962C8B-B14F-4D97-AF65-F5344CB8AC3E}">
        <p14:creationId xmlns:p14="http://schemas.microsoft.com/office/powerpoint/2010/main" val="374972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here, openai-o3 means using o3 for one-shot generation without iteration;</a:t>
            </a:r>
            <a:r>
              <a:rPr lang="zh-CN" altLang="en-US" dirty="0"/>
              <a:t> </a:t>
            </a:r>
            <a:endParaRPr lang="en-US" altLang="zh-CN" dirty="0"/>
          </a:p>
          <a:p>
            <a:r>
              <a:rPr lang="en-US" altLang="zh-CN" dirty="0"/>
              <a:t>o3-self-refine</a:t>
            </a:r>
            <a:r>
              <a:rPr lang="zh-CN" altLang="en-US" dirty="0"/>
              <a:t> </a:t>
            </a:r>
            <a:r>
              <a:rPr lang="en-US" altLang="zh-CN" dirty="0"/>
              <a:t>means</a:t>
            </a:r>
            <a:r>
              <a:rPr lang="zh-CN" altLang="en-US" dirty="0"/>
              <a:t> </a:t>
            </a:r>
            <a:r>
              <a:rPr lang="en-US" altLang="zh-CN" dirty="0"/>
              <a:t>using</a:t>
            </a:r>
            <a:r>
              <a:rPr lang="zh-CN" altLang="en-US" dirty="0"/>
              <a:t> </a:t>
            </a:r>
            <a:r>
              <a:rPr lang="en-US" altLang="zh-CN" dirty="0"/>
              <a:t>o3</a:t>
            </a:r>
            <a:r>
              <a:rPr lang="zh-CN" altLang="en-US" dirty="0"/>
              <a:t> </a:t>
            </a:r>
            <a:r>
              <a:rPr lang="en-US" altLang="zh-CN" dirty="0"/>
              <a:t>for</a:t>
            </a:r>
            <a:r>
              <a:rPr lang="zh-CN" altLang="en-US" dirty="0"/>
              <a:t> </a:t>
            </a:r>
            <a:r>
              <a:rPr lang="en-US" altLang="zh-CN" dirty="0"/>
              <a:t>ten</a:t>
            </a:r>
            <a:r>
              <a:rPr lang="zh-CN" altLang="en-US" dirty="0"/>
              <a:t> </a:t>
            </a:r>
            <a:r>
              <a:rPr lang="en-US" altLang="zh-CN" dirty="0"/>
              <a:t>rounds;</a:t>
            </a:r>
            <a:r>
              <a:rPr lang="zh-CN" altLang="en-US" dirty="0"/>
              <a:t> </a:t>
            </a:r>
            <a:endParaRPr lang="en-US" altLang="zh-CN" dirty="0"/>
          </a:p>
          <a:p>
            <a:r>
              <a:rPr lang="en-US" altLang="zh-CN" dirty="0"/>
              <a:t>o3-correction means the judge provides only correctness feedback but no optimization feedback; </a:t>
            </a:r>
          </a:p>
          <a:p>
            <a:r>
              <a:rPr lang="en-US" altLang="zh-CN" dirty="0"/>
              <a:t>o3-optimization means the judge provides only optimization feedback but no correctness feedback.</a:t>
            </a:r>
          </a:p>
          <a:p>
            <a:r>
              <a:rPr lang="en-US" altLang="zh-CN" dirty="0" err="1"/>
              <a:t>CUDAForge</a:t>
            </a:r>
            <a:r>
              <a:rPr lang="en-US" altLang="zh-CN" dirty="0"/>
              <a:t> means the Judge leverages the entire of NCU metrics.</a:t>
            </a:r>
          </a:p>
          <a:p>
            <a:r>
              <a:rPr lang="en-US" altLang="zh-CN" dirty="0" err="1"/>
              <a:t>CUDAForge</a:t>
            </a:r>
            <a:r>
              <a:rPr lang="en-US" altLang="zh-CN" dirty="0"/>
              <a:t>-Scaling Up means scaling up maximum iteration rounds.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39</a:t>
            </a:fld>
            <a:endParaRPr lang="zh-CN" altLang="en-US"/>
          </a:p>
        </p:txBody>
      </p:sp>
    </p:spTree>
    <p:extLst>
      <p:ext uri="{BB962C8B-B14F-4D97-AF65-F5344CB8AC3E}">
        <p14:creationId xmlns:p14="http://schemas.microsoft.com/office/powerpoint/2010/main" val="2830099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motivation in this article is the same as other articles on this topic, and there's nothing new about it.</a:t>
            </a:r>
          </a:p>
          <a:p>
            <a:r>
              <a:rPr lang="en-US" altLang="zh-CN" dirty="0"/>
              <a:t>For their contribution, they introduce a framework called Feature Search and Reinforcement, or FSR.</a:t>
            </a:r>
          </a:p>
          <a:p>
            <a:r>
              <a:rPr lang="en-US" altLang="zh-CN" dirty="0"/>
              <a:t>The idea is simple: generate multiple kernels, then iteratively refine them using three signals — compilation correctness, functional correctness, and runtime performance.</a:t>
            </a:r>
          </a:p>
          <a:p>
            <a:r>
              <a:rPr lang="en-US" altLang="zh-CN" dirty="0"/>
              <a:t>They report very large speedups — up to 179× in some tasks.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41</a:t>
            </a:fld>
            <a:endParaRPr lang="zh-CN" altLang="en-US"/>
          </a:p>
        </p:txBody>
      </p:sp>
    </p:spTree>
    <p:extLst>
      <p:ext uri="{BB962C8B-B14F-4D97-AF65-F5344CB8AC3E}">
        <p14:creationId xmlns:p14="http://schemas.microsoft.com/office/powerpoint/2010/main" val="276408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4</a:t>
            </a:fld>
            <a:endParaRPr lang="zh-CN" altLang="en-US"/>
          </a:p>
        </p:txBody>
      </p:sp>
    </p:spTree>
    <p:extLst>
      <p:ext uri="{BB962C8B-B14F-4D97-AF65-F5344CB8AC3E}">
        <p14:creationId xmlns:p14="http://schemas.microsoft.com/office/powerpoint/2010/main" val="3463426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74A8E-1D29-8636-94C1-4AF9D8392D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393F9D8-FC59-39CB-1400-5052E101CC7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3163979-0D03-0D62-385A-DD0DFEE99804}"/>
              </a:ext>
            </a:extLst>
          </p:cNvPr>
          <p:cNvSpPr>
            <a:spLocks noGrp="1"/>
          </p:cNvSpPr>
          <p:nvPr>
            <p:ph type="body" idx="1"/>
          </p:nvPr>
        </p:nvSpPr>
        <p:spPr/>
        <p:txBody>
          <a:bodyPr/>
          <a:lstStyle/>
          <a:p>
            <a:r>
              <a:rPr lang="en-US" altLang="zh-CN" dirty="0"/>
              <a:t>The overall structure is shown in figure 1, the input prompts are task description, host code, hardware specification.</a:t>
            </a:r>
          </a:p>
          <a:p>
            <a:r>
              <a:rPr lang="en-US" altLang="zh-CN" dirty="0"/>
              <a:t>To be specific, figure 2 shows the key idea.</a:t>
            </a:r>
          </a:p>
          <a:p>
            <a:r>
              <a:rPr lang="en-US" altLang="zh-CN" dirty="0"/>
              <a:t>First, the LLM generates N candidate kernels.</a:t>
            </a:r>
          </a:p>
          <a:p>
            <a:r>
              <a:rPr lang="en-US" altLang="zh-CN" dirty="0"/>
              <a:t>They are filtered through two correctness modules: compilation and functional validation.</a:t>
            </a:r>
          </a:p>
          <a:p>
            <a:r>
              <a:rPr lang="en-US" altLang="zh-CN" dirty="0"/>
              <a:t>If none pass, error messages are fed back to refine the prompt.</a:t>
            </a:r>
          </a:p>
          <a:p>
            <a:r>
              <a:rPr lang="en-US" altLang="zh-CN" dirty="0"/>
              <a:t>If some pass, they move to performance profiling, where execution time is measured.</a:t>
            </a:r>
          </a:p>
          <a:p>
            <a:r>
              <a:rPr lang="en-US" altLang="zh-CN" dirty="0"/>
              <a:t>The fastest kernel is selected, and its performance-optimized version is used to construct a refined prompt.</a:t>
            </a:r>
          </a:p>
          <a:p>
            <a:r>
              <a:rPr lang="en-US" altLang="zh-CN" dirty="0"/>
              <a:t>This creates two loops: correctness reinforcement and performance reinforcement.</a:t>
            </a:r>
          </a:p>
          <a:p>
            <a:r>
              <a:rPr lang="en-US" altLang="zh-CN" dirty="0"/>
              <a:t>The process repeats until a maximum depth D is reached, and the best kernel is returned.</a:t>
            </a:r>
          </a:p>
          <a:p>
            <a:endParaRPr lang="en-US" altLang="zh-CN" dirty="0"/>
          </a:p>
          <a:p>
            <a:r>
              <a:rPr lang="en-US" altLang="zh-CN" dirty="0"/>
              <a:t>However, I think this paper did a mediocre job in many aspects. For example, he didn't even mention what software they used when profiling, which might not even be NCU.</a:t>
            </a:r>
            <a:endParaRPr lang="zh-CN" altLang="en-US" dirty="0"/>
          </a:p>
        </p:txBody>
      </p:sp>
      <p:sp>
        <p:nvSpPr>
          <p:cNvPr id="4" name="灯片编号占位符 3">
            <a:extLst>
              <a:ext uri="{FF2B5EF4-FFF2-40B4-BE49-F238E27FC236}">
                <a16:creationId xmlns:a16="http://schemas.microsoft.com/office/drawing/2014/main" id="{05F19C54-44D1-B2EB-BDD0-EAD17C94D535}"/>
              </a:ext>
            </a:extLst>
          </p:cNvPr>
          <p:cNvSpPr>
            <a:spLocks noGrp="1"/>
          </p:cNvSpPr>
          <p:nvPr>
            <p:ph type="sldNum" sz="quarter" idx="5"/>
          </p:nvPr>
        </p:nvSpPr>
        <p:spPr/>
        <p:txBody>
          <a:bodyPr/>
          <a:lstStyle/>
          <a:p>
            <a:fld id="{5A19E1C9-7471-46A7-960E-C3B0B7A96275}" type="slidenum">
              <a:rPr lang="zh-CN" altLang="en-US" smtClean="0"/>
              <a:t>42</a:t>
            </a:fld>
            <a:endParaRPr lang="zh-CN" altLang="en-US"/>
          </a:p>
        </p:txBody>
      </p:sp>
    </p:spTree>
    <p:extLst>
      <p:ext uri="{BB962C8B-B14F-4D97-AF65-F5344CB8AC3E}">
        <p14:creationId xmlns:p14="http://schemas.microsoft.com/office/powerpoint/2010/main" val="3884021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 they first argue that existing kernel benchmarks are fundamentally flawed.</a:t>
            </a:r>
            <a:br>
              <a:rPr lang="en-US" altLang="zh-CN" dirty="0"/>
            </a:br>
            <a:r>
              <a:rPr lang="en-US" altLang="zh-CN" dirty="0"/>
              <a:t>When applying their agentic pipeline to </a:t>
            </a:r>
            <a:r>
              <a:rPr lang="en-US" altLang="zh-CN" dirty="0" err="1"/>
              <a:t>KernelBench</a:t>
            </a:r>
            <a:r>
              <a:rPr lang="en-US" altLang="zh-CN" dirty="0"/>
              <a:t>, they initially appear to outperform prior RL-based approaches.</a:t>
            </a:r>
            <a:br>
              <a:rPr lang="en-US" altLang="zh-CN" dirty="0"/>
            </a:br>
            <a:r>
              <a:rPr lang="en-US" altLang="zh-CN" dirty="0"/>
              <a:t>However, most of the gains come from exploiting benchmark loopholes.</a:t>
            </a:r>
            <a:br>
              <a:rPr lang="en-US" altLang="zh-CN" dirty="0"/>
            </a:br>
            <a:r>
              <a:rPr lang="en-US" altLang="zh-CN" dirty="0"/>
              <a:t>After removing contaminated tasks, the average speedup drops from 3.13× to 1.49×.</a:t>
            </a:r>
            <a:br>
              <a:rPr lang="en-US" altLang="zh-CN" dirty="0"/>
            </a:br>
            <a:r>
              <a:rPr lang="en-US" altLang="zh-CN" dirty="0"/>
              <a:t>They even show cheating kernels achieving fake 50–120× speedups.</a:t>
            </a:r>
            <a:br>
              <a:rPr lang="en-US" altLang="zh-CN" dirty="0"/>
            </a:br>
            <a:r>
              <a:rPr lang="en-US" altLang="zh-CN" dirty="0"/>
              <a:t>Moreover, </a:t>
            </a:r>
            <a:r>
              <a:rPr lang="en-US" altLang="zh-CN" dirty="0" err="1"/>
              <a:t>KernelBench</a:t>
            </a:r>
            <a:r>
              <a:rPr lang="en-US" altLang="zh-CN" dirty="0"/>
              <a:t> evaluates only a single input configuration, preventing generalization.</a:t>
            </a:r>
          </a:p>
          <a:p>
            <a:r>
              <a:rPr lang="en-US" altLang="zh-CN" dirty="0"/>
              <a:t>To address this, they introduce robust-</a:t>
            </a:r>
            <a:r>
              <a:rPr lang="en-US" altLang="zh-CN" dirty="0" err="1"/>
              <a:t>kbench</a:t>
            </a:r>
            <a:r>
              <a:rPr lang="en-US" altLang="zh-CN" dirty="0"/>
              <a:t>, which includes multiple initialization states, forward and backward passes, and integrates torch profiling, static analysis, and NCU for more realistic evaluation.</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43</a:t>
            </a:fld>
            <a:endParaRPr lang="zh-CN" altLang="en-US"/>
          </a:p>
        </p:txBody>
      </p:sp>
    </p:spTree>
    <p:extLst>
      <p:ext uri="{BB962C8B-B14F-4D97-AF65-F5344CB8AC3E}">
        <p14:creationId xmlns:p14="http://schemas.microsoft.com/office/powerpoint/2010/main" val="1462867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defining a robust benchmark, they design an agentic optimization pipeline.</a:t>
            </a:r>
          </a:p>
          <a:p>
            <a:r>
              <a:rPr lang="en-US" altLang="zh-CN" dirty="0"/>
              <a:t>First, they introduce LLM-based soft verification.</a:t>
            </a:r>
            <a:br>
              <a:rPr lang="en-US" altLang="zh-CN" dirty="0"/>
            </a:br>
            <a:r>
              <a:rPr lang="en-US" altLang="zh-CN" dirty="0"/>
              <a:t>Instead of compiling every kernel on hardware, they use three specialized LLM verifiers to detect compilation, memory, and numerical errors.</a:t>
            </a:r>
            <a:br>
              <a:rPr lang="en-US" altLang="zh-CN" dirty="0"/>
            </a:br>
            <a:r>
              <a:rPr lang="en-US" altLang="zh-CN" dirty="0"/>
              <a:t>Only high-confidence kernels proceed to GPU validation, reducing hardware cost.</a:t>
            </a:r>
          </a:p>
          <a:p>
            <a:r>
              <a:rPr lang="en-US" altLang="zh-CN" dirty="0"/>
              <a:t>Second, they use an evolutionary optimization loop.</a:t>
            </a:r>
            <a:br>
              <a:rPr lang="en-US" altLang="zh-CN" dirty="0"/>
            </a:br>
            <a:r>
              <a:rPr lang="en-US" altLang="zh-CN" dirty="0" err="1"/>
              <a:t>PyTorch</a:t>
            </a:r>
            <a:r>
              <a:rPr lang="en-US" altLang="zh-CN" dirty="0"/>
              <a:t> code is translated to CUDA, multiple proposals are sampled from an LLM ensemble, filtered by soft verification, evaluated on GPU, and profiling feedback is incorporated into the next generation.</a:t>
            </a:r>
          </a:p>
          <a:p>
            <a:r>
              <a:rPr lang="en-US" altLang="zh-CN" dirty="0"/>
              <a:t>Overall, the system combines test-time scaling, verification filtering, and profiling-guided evolutionary optimization.</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44</a:t>
            </a:fld>
            <a:endParaRPr lang="zh-CN" altLang="en-US"/>
          </a:p>
        </p:txBody>
      </p:sp>
    </p:spTree>
    <p:extLst>
      <p:ext uri="{BB962C8B-B14F-4D97-AF65-F5344CB8AC3E}">
        <p14:creationId xmlns:p14="http://schemas.microsoft.com/office/powerpoint/2010/main" val="819673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paper makes a search-based improvement like </a:t>
            </a:r>
            <a:r>
              <a:rPr lang="en-US" altLang="zh-CN" dirty="0" err="1"/>
              <a:t>KernelEvolve</a:t>
            </a:r>
            <a:r>
              <a:rPr lang="en-US" altLang="zh-CN" dirty="0"/>
              <a:t>.</a:t>
            </a:r>
          </a:p>
          <a:p>
            <a:r>
              <a:rPr lang="en-US" altLang="zh-CN" dirty="0"/>
              <a:t>This paper proposes </a:t>
            </a:r>
            <a:r>
              <a:rPr lang="en-US" altLang="zh-CN" dirty="0" err="1"/>
              <a:t>KernelBlaster</a:t>
            </a:r>
            <a:r>
              <a:rPr lang="en-US" altLang="zh-CN" dirty="0"/>
              <a:t>, which formulates CUDA optimization as an in-context reinforcement learning problem. Instead of fine-tuning model weights, they perform inference-time learning using textual gradient updates.</a:t>
            </a:r>
          </a:p>
          <a:p>
            <a:r>
              <a:rPr lang="en-US" altLang="zh-CN" dirty="0"/>
              <a:t>Second, they build a persistent CUDA knowledge base that stores optimization trajectories and enables reuse of experience across tasks and GPU architectures.</a:t>
            </a:r>
          </a:p>
          <a:p>
            <a:r>
              <a:rPr lang="en-US" altLang="zh-CN" dirty="0"/>
              <a:t>Finally, they release the full agentic workflow as open source.</a:t>
            </a:r>
          </a:p>
          <a:p>
            <a:r>
              <a:rPr lang="en-US" altLang="zh-CN" dirty="0"/>
              <a:t>That’s essentially the core contribution.</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45</a:t>
            </a:fld>
            <a:endParaRPr lang="zh-CN" altLang="en-US"/>
          </a:p>
        </p:txBody>
      </p:sp>
    </p:spTree>
    <p:extLst>
      <p:ext uri="{BB962C8B-B14F-4D97-AF65-F5344CB8AC3E}">
        <p14:creationId xmlns:p14="http://schemas.microsoft.com/office/powerpoint/2010/main" val="1386884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walk through their methodology in Section 3.</a:t>
            </a:r>
          </a:p>
          <a:p>
            <a:r>
              <a:rPr lang="en-US" altLang="zh-CN" dirty="0"/>
              <a:t>The system first extracts a performance signature, or state, from Nsight Compute metrics — for example whether the kernel is memory-bound or compute-bound.</a:t>
            </a:r>
          </a:p>
          <a:p>
            <a:r>
              <a:rPr lang="en-US" altLang="zh-CN" dirty="0"/>
              <a:t>The Knowledge Base acts as the policy. Given a state, the system retrieves similar past states and associated optimizations.</a:t>
            </a:r>
          </a:p>
          <a:p>
            <a:r>
              <a:rPr lang="en-US" altLang="zh-CN" dirty="0"/>
              <a:t>An optimization selector performs a weighted search based on predicted performance gains.</a:t>
            </a:r>
          </a:p>
          <a:p>
            <a:r>
              <a:rPr lang="en-US" altLang="zh-CN" dirty="0"/>
              <a:t>Selected optimizations are applied and profiled.</a:t>
            </a:r>
          </a:p>
          <a:p>
            <a:r>
              <a:rPr lang="en-US" altLang="zh-CN" dirty="0"/>
              <a:t>Two agents — </a:t>
            </a:r>
            <a:r>
              <a:rPr lang="en-US" altLang="zh-CN" dirty="0" err="1"/>
              <a:t>PolicyEvaluation</a:t>
            </a:r>
            <a:r>
              <a:rPr lang="en-US" altLang="zh-CN" dirty="0"/>
              <a:t> and </a:t>
            </a:r>
            <a:r>
              <a:rPr lang="en-US" altLang="zh-CN" dirty="0" err="1"/>
              <a:t>PerfGapAnalysis</a:t>
            </a:r>
            <a:r>
              <a:rPr lang="en-US" altLang="zh-CN" dirty="0"/>
              <a:t> — approximate a policy gradient in natural language.</a:t>
            </a:r>
          </a:p>
          <a:p>
            <a:r>
              <a:rPr lang="en-US" altLang="zh-CN" dirty="0"/>
              <a:t>Instead of updating model weights, they update the Knowledge Base itself, which serves as both long-term memory and policy.</a:t>
            </a:r>
          </a:p>
          <a:p>
            <a:r>
              <a:rPr lang="en-US" altLang="zh-CN" dirty="0"/>
              <a:t>That’s the full ICRL loop.</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46</a:t>
            </a:fld>
            <a:endParaRPr lang="zh-CN" altLang="en-US"/>
          </a:p>
        </p:txBody>
      </p:sp>
    </p:spTree>
    <p:extLst>
      <p:ext uri="{BB962C8B-B14F-4D97-AF65-F5344CB8AC3E}">
        <p14:creationId xmlns:p14="http://schemas.microsoft.com/office/powerpoint/2010/main" val="4134694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Due to time constraints, before we move on next section, I've also listed other papers that you might be interested in. Interestingly, many Triton-related papers don't use </a:t>
            </a:r>
            <a:r>
              <a:rPr lang="en-US" altLang="zh-CN" dirty="0" err="1"/>
              <a:t>Tritonbench</a:t>
            </a:r>
            <a:r>
              <a:rPr lang="en-US" altLang="zh-CN" dirty="0"/>
              <a:t>, but rather </a:t>
            </a:r>
            <a:r>
              <a:rPr lang="en-US" altLang="zh-CN" dirty="0" err="1"/>
              <a:t>kernelbench</a:t>
            </a:r>
            <a:r>
              <a:rPr lang="en-US" altLang="zh-CN" dirty="0"/>
              <a:t>. Therefore, if we want to extend </a:t>
            </a:r>
            <a:r>
              <a:rPr lang="en-US" altLang="zh-CN" dirty="0" err="1"/>
              <a:t>Tilebench</a:t>
            </a:r>
            <a:r>
              <a:rPr lang="en-US" altLang="zh-CN" dirty="0"/>
              <a:t> later, we can translate kernels from a </a:t>
            </a:r>
            <a:r>
              <a:rPr lang="en-US" altLang="zh-CN" dirty="0" err="1"/>
              <a:t>kernelbench</a:t>
            </a:r>
            <a:r>
              <a:rPr lang="en-US" altLang="zh-CN" dirty="0"/>
              <a:t> perspective.</a:t>
            </a:r>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47</a:t>
            </a:fld>
            <a:endParaRPr lang="zh-CN" altLang="en-US"/>
          </a:p>
        </p:txBody>
      </p:sp>
    </p:spTree>
    <p:extLst>
      <p:ext uri="{BB962C8B-B14F-4D97-AF65-F5344CB8AC3E}">
        <p14:creationId xmlns:p14="http://schemas.microsoft.com/office/powerpoint/2010/main" val="1362987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48</a:t>
            </a:fld>
            <a:endParaRPr lang="zh-CN" altLang="en-US"/>
          </a:p>
        </p:txBody>
      </p:sp>
    </p:spTree>
    <p:extLst>
      <p:ext uri="{BB962C8B-B14F-4D97-AF65-F5344CB8AC3E}">
        <p14:creationId xmlns:p14="http://schemas.microsoft.com/office/powerpoint/2010/main" val="1762570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paper studies the real-world causal impact of adopting the LLM agent assistant Cursor on GitHub projects.</a:t>
            </a:r>
          </a:p>
          <a:p>
            <a:r>
              <a:rPr lang="en-US" altLang="zh-CN" dirty="0"/>
              <a:t>Unlike most benchmark-based evaluations, they use a difference-in-differences design with staggered adoption to estimate causal effects at the project level.</a:t>
            </a:r>
          </a:p>
          <a:p>
            <a:r>
              <a:rPr lang="en-US" altLang="zh-CN" dirty="0"/>
              <a:t>The main finding is quite striking: adoption leads to a large short-term velocity boost — around 3 to 5 times more lines added in the first month — but this effect disappears within two months.</a:t>
            </a:r>
          </a:p>
          <a:p>
            <a:r>
              <a:rPr lang="en-US" altLang="zh-CN" dirty="0"/>
              <a:t>At the same time, they observe persistent increases in static analysis warnings and code complexity, suggesting technical debt accumulation.</a:t>
            </a:r>
          </a:p>
          <a:p>
            <a:r>
              <a:rPr lang="en-US" altLang="zh-CN" dirty="0"/>
              <a:t>Their panel GMM analysis further shows that this accumulated technical debt leads to future slowdown, forming a negative feedback loop.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Times New Roman" panose="02020603050405020304" pitchFamily="18" charset="0"/>
                <a:cs typeface="Times New Roman" panose="02020603050405020304" pitchFamily="18" charset="0"/>
              </a:rPr>
              <a:t>Notably, Cursor adoption still leads to significant increases in code complexity, even when models control project dynamics.</a:t>
            </a:r>
            <a:endParaRPr lang="en-US" altLang="zh-CN" dirty="0"/>
          </a:p>
          <a:p>
            <a:r>
              <a:rPr lang="en-US" altLang="zh-CN" dirty="0"/>
              <a:t>Overall, the paper suggests that LLM agent assistants may create a short-term productivity illusion while degrading long-term software quality, and highlights quality assurance as a key bottleneck.</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50</a:t>
            </a:fld>
            <a:endParaRPr lang="zh-CN" altLang="en-US"/>
          </a:p>
        </p:txBody>
      </p:sp>
    </p:spTree>
    <p:extLst>
      <p:ext uri="{BB962C8B-B14F-4D97-AF65-F5344CB8AC3E}">
        <p14:creationId xmlns:p14="http://schemas.microsoft.com/office/powerpoint/2010/main" val="3828574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quickly summarize </a:t>
            </a:r>
            <a:r>
              <a:rPr lang="en-US" altLang="zh-CN" dirty="0" err="1"/>
              <a:t>TileLang</a:t>
            </a:r>
            <a:r>
              <a:rPr lang="en-US" altLang="zh-CN" dirty="0"/>
              <a:t>.</a:t>
            </a:r>
          </a:p>
          <a:p>
            <a:r>
              <a:rPr lang="en-US" altLang="zh-CN" dirty="0"/>
              <a:t>The motivation is clear: Triton simplifies kernel programming but hides critical tile-level decisions like memory reuse and pipeline scheduling. CUDA gives full control but is extremely verbose and complex. So there is a gap between programmability and hardware control.</a:t>
            </a:r>
          </a:p>
          <a:p>
            <a:r>
              <a:rPr lang="en-US" altLang="zh-CN" dirty="0" err="1"/>
              <a:t>TileLang</a:t>
            </a:r>
            <a:r>
              <a:rPr lang="en-US" altLang="zh-CN" dirty="0"/>
              <a:t> proposes a controllable tile-level system built around a fused tile-level dataflow graph. It explicitly exposes primitives for memory placement, data movement, layout, and parallel scheduling. On top of that, they introduce tile recommendation to give hardware-aware defaults, and tile inference to automatically complete missing configurations.</a:t>
            </a:r>
          </a:p>
          <a:p>
            <a:r>
              <a:rPr lang="en-US" altLang="zh-CN" dirty="0"/>
              <a:t>So the key idea is not just performance — it’s structured control. They claim up to 10× over Triton on H100, approaching handwritten CUDA, while keeping code concise.</a:t>
            </a:r>
          </a:p>
          <a:p>
            <a:r>
              <a:rPr lang="en-US" altLang="zh-CN" dirty="0"/>
              <a:t>For </a:t>
            </a:r>
            <a:r>
              <a:rPr lang="en-US" altLang="zh-CN" dirty="0" err="1"/>
              <a:t>TileBench</a:t>
            </a:r>
            <a:r>
              <a:rPr lang="en-US" altLang="zh-CN" dirty="0"/>
              <a:t>, this is interesting because it reframes the problem: are we benchmarking frameworks like Triton and </a:t>
            </a:r>
            <a:r>
              <a:rPr lang="en-US" altLang="zh-CN" dirty="0" err="1"/>
              <a:t>CuTile</a:t>
            </a:r>
            <a:r>
              <a:rPr lang="en-US" altLang="zh-CN" dirty="0"/>
              <a:t>, or are we benchmarking how much tile-level control a system exposes? </a:t>
            </a:r>
            <a:r>
              <a:rPr lang="en-US" altLang="zh-CN" dirty="0" err="1"/>
              <a:t>TileLang</a:t>
            </a:r>
            <a:r>
              <a:rPr lang="en-US" altLang="zh-CN" dirty="0"/>
              <a:t> is conceptually positioned between Triton and CUDA, so it may represent a different axis of comparison.</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51</a:t>
            </a:fld>
            <a:endParaRPr lang="zh-CN" altLang="en-US"/>
          </a:p>
        </p:txBody>
      </p:sp>
    </p:spTree>
    <p:extLst>
      <p:ext uri="{BB962C8B-B14F-4D97-AF65-F5344CB8AC3E}">
        <p14:creationId xmlns:p14="http://schemas.microsoft.com/office/powerpoint/2010/main" val="2014998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paper asks a very fundamental question:</a:t>
            </a:r>
            <a:br>
              <a:rPr lang="en-US" altLang="zh-CN" dirty="0"/>
            </a:br>
            <a:r>
              <a:rPr lang="en-US" altLang="zh-CN" dirty="0"/>
              <a:t>Can LLMs act as interpreters purely based on formal programming language semantics?</a:t>
            </a:r>
          </a:p>
          <a:p>
            <a:r>
              <a:rPr lang="en-US" altLang="zh-CN" dirty="0"/>
              <a:t>Instead of evaluating code generation, they evaluate whether models can simulate program execution under formally specified semantics.</a:t>
            </a:r>
          </a:p>
          <a:p>
            <a:r>
              <a:rPr lang="en-US" altLang="zh-CN" dirty="0"/>
              <a:t>They introduce a benchmark called </a:t>
            </a:r>
            <a:r>
              <a:rPr lang="en-US" altLang="zh-CN" dirty="0" err="1"/>
              <a:t>PLSemanticsBench</a:t>
            </a:r>
            <a:r>
              <a:rPr lang="en-US" altLang="zh-CN" dirty="0"/>
              <a:t> based on a small imperative language, with semantics defined using SOS and K-framework.</a:t>
            </a:r>
          </a:p>
          <a:p>
            <a:r>
              <a:rPr lang="en-US" altLang="zh-CN" dirty="0"/>
              <a:t>The tasks range from coarse-grained final-state prediction to fine-grained execution trace prediction.</a:t>
            </a:r>
          </a:p>
          <a:p>
            <a:r>
              <a:rPr lang="en-US" altLang="zh-CN" dirty="0"/>
              <a:t>The key contribution is semantic mutation — they systematically modify the meaning of operators or replace symbols, creating unseen semantics.</a:t>
            </a:r>
          </a:p>
          <a:p>
            <a:r>
              <a:rPr lang="en-US" altLang="zh-CN" dirty="0"/>
              <a:t>If a model truly understands semantics, performance should remain stable.</a:t>
            </a:r>
          </a:p>
          <a:p>
            <a:r>
              <a:rPr lang="en-US" altLang="zh-CN" dirty="0"/>
              <a:t>However, they observe significant drops under mutated semantics.</a:t>
            </a:r>
          </a:p>
          <a:p>
            <a:r>
              <a:rPr lang="en-US" altLang="zh-CN" dirty="0"/>
              <a:t>This suggests that current LLMs rely heavily on learned patterns rather than deep semantic understanding.</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52</a:t>
            </a:fld>
            <a:endParaRPr lang="zh-CN" altLang="en-US"/>
          </a:p>
        </p:txBody>
      </p:sp>
    </p:spTree>
    <p:extLst>
      <p:ext uri="{BB962C8B-B14F-4D97-AF65-F5344CB8AC3E}">
        <p14:creationId xmlns:p14="http://schemas.microsoft.com/office/powerpoint/2010/main" val="142068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5</a:t>
            </a:fld>
            <a:endParaRPr lang="zh-CN" altLang="en-US"/>
          </a:p>
        </p:txBody>
      </p:sp>
    </p:spTree>
    <p:extLst>
      <p:ext uri="{BB962C8B-B14F-4D97-AF65-F5344CB8AC3E}">
        <p14:creationId xmlns:p14="http://schemas.microsoft.com/office/powerpoint/2010/main" val="2144291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paper performs a controlled, head-to-head benchmark between three traditional static analyzers and three large language models.</a:t>
            </a:r>
          </a:p>
          <a:p>
            <a:r>
              <a:rPr lang="en-US" altLang="zh-CN" dirty="0"/>
              <a:t>The dataset contains ten real-world C# projects with 63 injected vulnerabilities across common categories such as SQL injection and hardcoded secrets.</a:t>
            </a:r>
          </a:p>
          <a:p>
            <a:r>
              <a:rPr lang="en-US" altLang="zh-CN" dirty="0"/>
              <a:t>All tools are evaluated under the same protocol using precision, recall, and F1 score.</a:t>
            </a:r>
          </a:p>
          <a:p>
            <a:endParaRPr lang="en-US" altLang="zh-CN" dirty="0"/>
          </a:p>
          <a:p>
            <a:r>
              <a:rPr lang="en-US" altLang="zh-CN" dirty="0"/>
              <a:t>To be specific, as shown on this table, Static tools achieve relatively high precision but very low recall — they miss many vulnerabilities.</a:t>
            </a:r>
          </a:p>
          <a:p>
            <a:r>
              <a:rPr lang="en-US" altLang="zh-CN" dirty="0"/>
              <a:t>LLMs significantly increase recall, which boosts F1 score, but at the cost of more false positives.</a:t>
            </a:r>
          </a:p>
          <a:p>
            <a:r>
              <a:rPr lang="en-US" altLang="zh-CN" dirty="0"/>
              <a:t>So the performance difference is not absolute superiority — it's a shift in the error boundary.</a:t>
            </a:r>
          </a:p>
          <a:p>
            <a:endParaRPr lang="en-US" altLang="zh-CN" dirty="0"/>
          </a:p>
          <a:p>
            <a:r>
              <a:rPr lang="en-US" altLang="zh-CN" dirty="0"/>
              <a:t>Additionally, LLMs have structural limitations.</a:t>
            </a:r>
          </a:p>
          <a:p>
            <a:r>
              <a:rPr lang="en-US" altLang="zh-CN" dirty="0"/>
              <a:t>All tested models fail at exact line-level localization.</a:t>
            </a:r>
          </a:p>
          <a:p>
            <a:r>
              <a:rPr lang="en-US" altLang="zh-CN" dirty="0"/>
              <a:t>They also hallucinate outdated dependencies.</a:t>
            </a:r>
          </a:p>
          <a:p>
            <a:r>
              <a:rPr lang="en-US" altLang="zh-CN" dirty="0"/>
              <a:t>This means LLM-based scanning is probabilistic and noisy.</a:t>
            </a:r>
          </a:p>
          <a:p>
            <a:r>
              <a:rPr lang="en-US" altLang="zh-CN" dirty="0"/>
              <a:t>It cannot replace deterministic static analysis in high-assurance scenarios.</a:t>
            </a:r>
          </a:p>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53</a:t>
            </a:fld>
            <a:endParaRPr lang="zh-CN" altLang="en-US"/>
          </a:p>
        </p:txBody>
      </p:sp>
    </p:spTree>
    <p:extLst>
      <p:ext uri="{BB962C8B-B14F-4D97-AF65-F5344CB8AC3E}">
        <p14:creationId xmlns:p14="http://schemas.microsoft.com/office/powerpoint/2010/main" val="1686745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19E1C9-7471-46A7-960E-C3B0B7A96275}" type="slidenum">
              <a:rPr lang="zh-CN" altLang="en-US" smtClean="0"/>
              <a:t>54</a:t>
            </a:fld>
            <a:endParaRPr lang="zh-CN" altLang="en-US"/>
          </a:p>
        </p:txBody>
      </p:sp>
    </p:spTree>
    <p:extLst>
      <p:ext uri="{BB962C8B-B14F-4D97-AF65-F5344CB8AC3E}">
        <p14:creationId xmlns:p14="http://schemas.microsoft.com/office/powerpoint/2010/main" val="251178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workflow is simple: starting from a Triton kernel, they profile it, feed hardware metrics like occupancy, memory throughput, and stalls(</a:t>
            </a:r>
            <a:r>
              <a:rPr lang="en-US" altLang="zh-CN" sz="1200" b="0" i="0" kern="1200" dirty="0">
                <a:solidFill>
                  <a:schemeClr val="tx1"/>
                </a:solidFill>
                <a:effectLst/>
                <a:latin typeface="+mn-lt"/>
                <a:ea typeface="+mn-ea"/>
                <a:cs typeface="+mn-cs"/>
              </a:rPr>
              <a:t>ɔː</a:t>
            </a:r>
            <a:r>
              <a:rPr lang="en-US" altLang="zh-CN" dirty="0"/>
              <a:t>) into the LLM, generate a refined version, and then profile again. This loop repeats for up to eight rounds. They also include an automatic error-fixing module(</a:t>
            </a:r>
            <a:r>
              <a:rPr lang="en-US" altLang="zh-CN" sz="1200" b="0" i="0" kern="1200" dirty="0">
                <a:solidFill>
                  <a:schemeClr val="tx1"/>
                </a:solidFill>
                <a:effectLst/>
                <a:latin typeface="+mn-lt"/>
                <a:ea typeface="+mn-ea"/>
                <a:cs typeface="+mn-cs"/>
              </a:rPr>
              <a:t>/ ˈ</a:t>
            </a:r>
            <a:r>
              <a:rPr lang="en-US" altLang="zh-CN" sz="1200" b="0" i="0" kern="1200" dirty="0" err="1">
                <a:solidFill>
                  <a:schemeClr val="tx1"/>
                </a:solidFill>
                <a:effectLst/>
                <a:latin typeface="+mn-lt"/>
                <a:ea typeface="+mn-ea"/>
                <a:cs typeface="+mn-cs"/>
              </a:rPr>
              <a:t>mɑːdʒuːl</a:t>
            </a:r>
            <a:r>
              <a:rPr lang="en-US" altLang="zh-CN" sz="1200" b="0" i="0" kern="1200" dirty="0">
                <a:solidFill>
                  <a:schemeClr val="tx1"/>
                </a:solidFill>
                <a:effectLst/>
                <a:latin typeface="+mn-lt"/>
                <a:ea typeface="+mn-ea"/>
                <a:cs typeface="+mn-cs"/>
              </a:rPr>
              <a:t> /</a:t>
            </a:r>
            <a:r>
              <a:rPr lang="en-US" altLang="zh-CN" dirty="0"/>
              <a:t>) and a decision step to determine whether to continue or stop.</a:t>
            </a:r>
          </a:p>
          <a:p>
            <a:endParaRPr lang="en-US" altLang="zh-CN" dirty="0"/>
          </a:p>
          <a:p>
            <a:r>
              <a:rPr lang="en-US" altLang="zh-CN" b="1" dirty="0"/>
              <a:t>In short, they show that profiling-guided iteration significantly improves success rate over one-shot or static approaches, but the overall speedups are generally limited.</a:t>
            </a:r>
            <a:endParaRPr lang="en-US" altLang="zh-CN" dirty="0"/>
          </a:p>
          <a:p>
            <a:r>
              <a:rPr lang="en-US" altLang="zh-CN" dirty="0"/>
              <a:t>The final takeaway is that profiling feedback is useful and necessary for LLM-based kernel optimization, but the framework is more of an engineering integration than a fundamentally new optimization strategy.</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6</a:t>
            </a:fld>
            <a:endParaRPr lang="zh-CN" altLang="en-US"/>
          </a:p>
        </p:txBody>
      </p:sp>
    </p:spTree>
    <p:extLst>
      <p:ext uri="{BB962C8B-B14F-4D97-AF65-F5344CB8AC3E}">
        <p14:creationId xmlns:p14="http://schemas.microsoft.com/office/powerpoint/2010/main" val="309610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The motivation of this paper is reward hacking, which means due to the lack of high-quality kernel examples, most approaches rely on runtime and correctness rewards from unit test after kernel execution.</a:t>
            </a:r>
          </a:p>
          <a:p>
            <a:r>
              <a:rPr lang="en-US" altLang="zh-CN" dirty="0">
                <a:latin typeface="Times New Roman" panose="02020603050405020304" pitchFamily="18" charset="0"/>
                <a:cs typeface="Times New Roman" panose="02020603050405020304" pitchFamily="18" charset="0"/>
              </a:rPr>
              <a:t>However, models frequently learn to exploit unit test loopholes(</a:t>
            </a:r>
            <a:r>
              <a:rPr lang="en-US" altLang="zh-CN" dirty="0" err="1">
                <a:latin typeface="Times New Roman" panose="02020603050405020304" pitchFamily="18" charset="0"/>
                <a:cs typeface="Times New Roman" panose="02020603050405020304" pitchFamily="18" charset="0"/>
              </a:rPr>
              <a:t>lupou</a:t>
            </a:r>
            <a:r>
              <a:rPr lang="en-US" altLang="zh-CN" dirty="0">
                <a:latin typeface="Times New Roman" panose="02020603050405020304" pitchFamily="18" charset="0"/>
                <a:cs typeface="Times New Roman" panose="02020603050405020304" pitchFamily="18" charset="0"/>
              </a:rPr>
              <a:t>), such as direct use of high-level </a:t>
            </a:r>
            <a:r>
              <a:rPr lang="en-US" altLang="zh-CN" dirty="0" err="1">
                <a:latin typeface="Times New Roman" panose="02020603050405020304" pitchFamily="18" charset="0"/>
                <a:cs typeface="Times New Roman" panose="02020603050405020304" pitchFamily="18" charset="0"/>
              </a:rPr>
              <a:t>PyTorch</a:t>
            </a:r>
            <a:r>
              <a:rPr lang="en-US" altLang="zh-CN" dirty="0">
                <a:latin typeface="Times New Roman" panose="02020603050405020304" pitchFamily="18" charset="0"/>
                <a:cs typeface="Times New Roman" panose="02020603050405020304" pitchFamily="18" charset="0"/>
              </a:rPr>
              <a:t> modules, </a:t>
            </a:r>
            <a:r>
              <a:rPr lang="en-US" altLang="zh-CN" dirty="0" err="1">
                <a:latin typeface="Times New Roman" panose="02020603050405020304" pitchFamily="18" charset="0"/>
                <a:cs typeface="Times New Roman" panose="02020603050405020304" pitchFamily="18" charset="0"/>
              </a:rPr>
              <a:t>rathen</a:t>
            </a:r>
            <a:r>
              <a:rPr lang="en-US" altLang="zh-CN" dirty="0">
                <a:latin typeface="Times New Roman" panose="02020603050405020304" pitchFamily="18" charset="0"/>
                <a:cs typeface="Times New Roman" panose="02020603050405020304" pitchFamily="18" charset="0"/>
              </a:rPr>
              <a:t> than generating proper code, and this phenomenon is particularly prevalent in smaller models like 8B.</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They have 3 main contribution:</a:t>
            </a:r>
          </a:p>
          <a:p>
            <a:r>
              <a:rPr lang="en-US" altLang="zh-CN" dirty="0">
                <a:latin typeface="Times New Roman" panose="02020603050405020304" pitchFamily="18" charset="0"/>
                <a:cs typeface="Times New Roman" panose="02020603050405020304" pitchFamily="18" charset="0"/>
              </a:rPr>
              <a:t>First, for Robust Verification Framework, they introduce a multilayered verification system designed specifically to mitigate Triton-specific reward hacking. By identifying failure modes where models bypass core custom kernel logic, they implement fine-grained verifiers, utilizing both rule-based heuristics and LLM-based judges.</a:t>
            </a:r>
          </a:p>
          <a:p>
            <a:r>
              <a:rPr lang="en-US" altLang="zh-CN" dirty="0">
                <a:latin typeface="Times New Roman" panose="02020603050405020304" pitchFamily="18" charset="0"/>
                <a:cs typeface="Times New Roman" panose="02020603050405020304" pitchFamily="18" charset="0"/>
              </a:rPr>
              <a:t>Second, for HRD, they propose a novel RL optimization objective that addresses the credit assignment problem in long-sequence generation. By decoupling rewards for high-level reasoning(planning) and low-level implementation (coding), they provide targeted reinforcement for strategy and execution independently. This approach outperforms uniform sequence-level rewards in both accuracy and speedup. </a:t>
            </a:r>
          </a:p>
          <a:p>
            <a:r>
              <a:rPr lang="en-US" altLang="zh-CN" dirty="0">
                <a:latin typeface="Times New Roman" panose="02020603050405020304" pitchFamily="18" charset="0"/>
                <a:cs typeface="Times New Roman" panose="02020603050405020304" pitchFamily="18" charset="0"/>
              </a:rPr>
              <a:t>Third, for Comprehensive Evaluation and SOTA Performance, w</a:t>
            </a:r>
            <a:r>
              <a:rPr lang="en-US" altLang="zh-CN" dirty="0"/>
              <a:t>ith these two mechanisms, their 8B model matches or even exceeds(</a:t>
            </a:r>
            <a:r>
              <a:rPr lang="en-US" altLang="zh-CN" dirty="0" err="1"/>
              <a:t>ikseed</a:t>
            </a:r>
            <a:r>
              <a:rPr lang="en-US" altLang="zh-CN" dirty="0"/>
              <a:t>) some 100B baselines.</a:t>
            </a:r>
            <a:endParaRPr lang="en-US" altLang="zh-CN"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A19E1C9-7471-46A7-960E-C3B0B7A96275}" type="slidenum">
              <a:rPr lang="zh-CN" altLang="en-US" smtClean="0"/>
              <a:t>7</a:t>
            </a:fld>
            <a:endParaRPr lang="zh-CN" altLang="en-US"/>
          </a:p>
        </p:txBody>
      </p:sp>
    </p:spTree>
    <p:extLst>
      <p:ext uri="{BB962C8B-B14F-4D97-AF65-F5344CB8AC3E}">
        <p14:creationId xmlns:p14="http://schemas.microsoft.com/office/powerpoint/2010/main" val="91808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two figures show the framework for </a:t>
            </a:r>
            <a:r>
              <a:rPr lang="en-US" altLang="zh-CN" dirty="0" err="1"/>
              <a:t>TritonRL</a:t>
            </a:r>
            <a:r>
              <a:rPr lang="en-US" altLang="zh-CN" dirty="0"/>
              <a:t>.</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8</a:t>
            </a:fld>
            <a:endParaRPr lang="zh-CN" altLang="en-US"/>
          </a:p>
        </p:txBody>
      </p:sp>
    </p:spTree>
    <p:extLst>
      <p:ext uri="{BB962C8B-B14F-4D97-AF65-F5344CB8AC3E}">
        <p14:creationId xmlns:p14="http://schemas.microsoft.com/office/powerpoint/2010/main" val="57065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Motivation</a:t>
            </a:r>
            <a:endParaRPr lang="en-US" altLang="zh-CN" dirty="0"/>
          </a:p>
          <a:p>
            <a:r>
              <a:rPr lang="en-US" altLang="zh-CN" dirty="0"/>
              <a:t>The motivation is straightforward.</a:t>
            </a:r>
            <a:br>
              <a:rPr lang="en-US" altLang="zh-CN" dirty="0"/>
            </a:br>
            <a:r>
              <a:rPr lang="en-US" altLang="zh-CN" dirty="0"/>
              <a:t>Although Triton simplifies GPU programming, kernel tuning still relies heavily on manual trial-and-error, especially for tiling(tai) and memory access patterns.</a:t>
            </a:r>
          </a:p>
          <a:p>
            <a:r>
              <a:rPr lang="en-US" altLang="zh-CN" dirty="0"/>
              <a:t>At the same time, general-purpose LLMs perform well on standard coding tasks, but they struggle with specialized Triton programming.</a:t>
            </a:r>
          </a:p>
          <a:p>
            <a:r>
              <a:rPr lang="en-US" altLang="zh-CN" dirty="0"/>
              <a:t>Moreover, supervised fine-tuning alone is fundamentally limited — it teaches imitation, but it does not enable the model to explore better kernel strategies.</a:t>
            </a:r>
          </a:p>
          <a:p>
            <a:r>
              <a:rPr lang="en-US" altLang="zh-CN" b="1" dirty="0"/>
              <a:t>Contribution</a:t>
            </a:r>
            <a:endParaRPr lang="en-US" altLang="zh-CN" dirty="0"/>
          </a:p>
          <a:p>
            <a:r>
              <a:rPr lang="en-US" altLang="zh-CN" dirty="0"/>
              <a:t>To address this, the authors propose </a:t>
            </a:r>
            <a:r>
              <a:rPr lang="en-US" altLang="zh-CN" b="1" dirty="0" err="1"/>
              <a:t>AutoTriton</a:t>
            </a:r>
            <a:r>
              <a:rPr lang="en-US" altLang="zh-CN" dirty="0"/>
              <a:t>, the first RL-powered model dedicated specifically to Triton programming.</a:t>
            </a:r>
          </a:p>
          <a:p>
            <a:r>
              <a:rPr lang="en-US" altLang="zh-CN" dirty="0"/>
              <a:t>They build a high-quality data pipeline to construct Triton training data for SFT.</a:t>
            </a:r>
          </a:p>
          <a:p>
            <a:r>
              <a:rPr lang="en-US" altLang="zh-CN" dirty="0"/>
              <a:t>On top of that, they introduce a GRPO-based reinforcement learning stage, combining rule-based and execution-based rewards to improve correctness and reduce reward hacking.</a:t>
            </a:r>
          </a:p>
          <a:p>
            <a:r>
              <a:rPr lang="en-US" altLang="zh-CN" dirty="0"/>
              <a:t>With this two-stage framework, their 8B model achieves performance comparable(</a:t>
            </a:r>
            <a:r>
              <a:rPr lang="en-US" altLang="zh-CN" sz="1200" b="0" i="0" kern="1200" dirty="0" err="1">
                <a:solidFill>
                  <a:schemeClr val="tx1"/>
                </a:solidFill>
                <a:effectLst/>
                <a:latin typeface="+mn-lt"/>
                <a:ea typeface="+mn-ea"/>
                <a:cs typeface="+mn-cs"/>
              </a:rPr>
              <a:t>pərəb</a:t>
            </a:r>
            <a:r>
              <a:rPr lang="en-US" altLang="zh-CN" sz="1200" b="0" i="0" kern="1200" dirty="0">
                <a:solidFill>
                  <a:schemeClr val="tx1"/>
                </a:solidFill>
                <a:effectLst/>
                <a:latin typeface="+mn-lt"/>
                <a:ea typeface="+mn-ea"/>
                <a:cs typeface="+mn-cs"/>
              </a:rPr>
              <a:t>(ə)l</a:t>
            </a:r>
            <a:r>
              <a:rPr lang="en-US" altLang="zh-CN" dirty="0"/>
              <a:t>) to frontier large models.</a:t>
            </a:r>
          </a:p>
        </p:txBody>
      </p:sp>
      <p:sp>
        <p:nvSpPr>
          <p:cNvPr id="4" name="灯片编号占位符 3"/>
          <p:cNvSpPr>
            <a:spLocks noGrp="1"/>
          </p:cNvSpPr>
          <p:nvPr>
            <p:ph type="sldNum" sz="quarter" idx="5"/>
          </p:nvPr>
        </p:nvSpPr>
        <p:spPr/>
        <p:txBody>
          <a:bodyPr/>
          <a:lstStyle/>
          <a:p>
            <a:fld id="{5A19E1C9-7471-46A7-960E-C3B0B7A96275}" type="slidenum">
              <a:rPr lang="zh-CN" altLang="en-US" smtClean="0"/>
              <a:t>9</a:t>
            </a:fld>
            <a:endParaRPr lang="zh-CN" altLang="en-US"/>
          </a:p>
        </p:txBody>
      </p:sp>
    </p:spTree>
    <p:extLst>
      <p:ext uri="{BB962C8B-B14F-4D97-AF65-F5344CB8AC3E}">
        <p14:creationId xmlns:p14="http://schemas.microsoft.com/office/powerpoint/2010/main" val="216115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A7DC3C-D28C-DC50-E829-1445FD9FB0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048EC9-C3D1-7356-B71E-8B57222D5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0C68DD9-8E4F-31BA-31D3-F28424672205}"/>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5" name="页脚占位符 4">
            <a:extLst>
              <a:ext uri="{FF2B5EF4-FFF2-40B4-BE49-F238E27FC236}">
                <a16:creationId xmlns:a16="http://schemas.microsoft.com/office/drawing/2014/main" id="{4C4DC54A-37E0-5A80-25C5-12665D21D1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B59CD2-E0A3-3274-6B65-DC2729988DEC}"/>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364828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25CFB7-1444-E42B-A6A6-61FAEA2740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6DE85D-E0F6-4B8D-E718-34DF1528B27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661B83-4591-5B03-042F-7428F5A641E4}"/>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5" name="页脚占位符 4">
            <a:extLst>
              <a:ext uri="{FF2B5EF4-FFF2-40B4-BE49-F238E27FC236}">
                <a16:creationId xmlns:a16="http://schemas.microsoft.com/office/drawing/2014/main" id="{0649EB26-5622-E195-CDC0-924B3A4B88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6437A7-AD93-2FB5-30D7-2EC1F87239BC}"/>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143685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24347F9-5CD1-5566-070C-4C4534FAD5B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9DBD37C-BA37-4FEC-245C-A7CBDA52D28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EA35FB-9EF6-A1A2-359D-A63675C128DD}"/>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5" name="页脚占位符 4">
            <a:extLst>
              <a:ext uri="{FF2B5EF4-FFF2-40B4-BE49-F238E27FC236}">
                <a16:creationId xmlns:a16="http://schemas.microsoft.com/office/drawing/2014/main" id="{F687BECB-7F84-1EFB-9AFA-5E20EA956E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74D0A1-8589-9A3A-8EC5-7132E42FEEE1}"/>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111416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790CDE-E7BA-4655-B765-701CAA01B96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8392E2-C25E-81D6-C621-091C7D66C78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DF9ED9-A236-F823-9DBE-AFAEED9CF283}"/>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5" name="页脚占位符 4">
            <a:extLst>
              <a:ext uri="{FF2B5EF4-FFF2-40B4-BE49-F238E27FC236}">
                <a16:creationId xmlns:a16="http://schemas.microsoft.com/office/drawing/2014/main" id="{A8C94B02-3D5A-C1B1-4B05-B9C11FE9AD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735903-340A-8550-E57C-36919B401B37}"/>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14333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BA7B38-D723-60FE-6E67-823E7D50C3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034D0C1-B888-4D81-28FF-AA2DD50CF2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A2A869C-FF8E-6939-AA88-49A5AFA99995}"/>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5" name="页脚占位符 4">
            <a:extLst>
              <a:ext uri="{FF2B5EF4-FFF2-40B4-BE49-F238E27FC236}">
                <a16:creationId xmlns:a16="http://schemas.microsoft.com/office/drawing/2014/main" id="{446DFF8E-1695-620A-FF96-538A2C0B03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F2692B-1FF5-C46E-FFEF-956FEA9077D4}"/>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406274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2E8BFE-1BDB-61E3-9FA0-A003E0747A7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9460300-0BCB-5AA4-32EF-E4DEC7CD89A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298699B-BF77-B514-1CB7-4B8252E660B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F66F19D-35FB-C19E-F108-DCBF08D5B578}"/>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6" name="页脚占位符 5">
            <a:extLst>
              <a:ext uri="{FF2B5EF4-FFF2-40B4-BE49-F238E27FC236}">
                <a16:creationId xmlns:a16="http://schemas.microsoft.com/office/drawing/2014/main" id="{A861ACCD-95DB-DAE5-48C2-56CC7008A8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467297-9F57-DE8B-B8E0-CAE193959852}"/>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360362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C7E1F-306A-3D65-B5CD-749F47FB5F7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6D2CAAB-65CC-460A-5CC8-35AB4420C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4F47798-5514-9E70-0DE1-8254C5F15AC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9933DE-1A77-B5D0-115D-8D18D892C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C12CFEB-4891-9CEC-C6EA-441E6E67782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4D8F52C-EE2F-1059-910E-4CFCDEC5AF1C}"/>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8" name="页脚占位符 7">
            <a:extLst>
              <a:ext uri="{FF2B5EF4-FFF2-40B4-BE49-F238E27FC236}">
                <a16:creationId xmlns:a16="http://schemas.microsoft.com/office/drawing/2014/main" id="{A730EC43-FEB3-3216-2454-E0C83D26AB4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56436D-1A87-C361-4A96-1E75C68B5CB0}"/>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11332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2195B3-7AE7-191B-753E-B38D2E23CDF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21CC3A-6905-44DB-E984-62F1FA95CB5D}"/>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4" name="页脚占位符 3">
            <a:extLst>
              <a:ext uri="{FF2B5EF4-FFF2-40B4-BE49-F238E27FC236}">
                <a16:creationId xmlns:a16="http://schemas.microsoft.com/office/drawing/2014/main" id="{2C3116A8-8639-A372-DA56-390167930CD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A8B2DFC-3F71-7236-A5A5-36F4BE2F8EB8}"/>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397058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5E7148C-BDF1-2161-BC56-552FAE1E5091}"/>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3" name="页脚占位符 2">
            <a:extLst>
              <a:ext uri="{FF2B5EF4-FFF2-40B4-BE49-F238E27FC236}">
                <a16:creationId xmlns:a16="http://schemas.microsoft.com/office/drawing/2014/main" id="{63FDBFDB-7DF5-C3DA-2C3E-A6BE2D52EF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65729C1-008C-DA89-23A8-67DE2B56002E}"/>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38892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08EC4-D973-DD9E-158F-6C9C067CB0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81B2021-FD6E-FC74-1685-54C3564BB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B8C077-0807-B045-3F7B-274F61FE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1D86FEA-48C8-4DC4-B744-330199A8B695}"/>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6" name="页脚占位符 5">
            <a:extLst>
              <a:ext uri="{FF2B5EF4-FFF2-40B4-BE49-F238E27FC236}">
                <a16:creationId xmlns:a16="http://schemas.microsoft.com/office/drawing/2014/main" id="{E1817A2B-932D-DDE8-3FA8-1E321B540F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01835D-5079-A394-63BD-92EF1559DD53}"/>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15436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45A9A-ACF9-0593-F51F-7248DF87EB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DBD37B7-0B8E-AE15-71E3-7BEA3CEC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A3A46DB-029C-F2D5-1E34-D33610ED7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80A9208-2B3E-737B-C396-EB3299A941D4}"/>
              </a:ext>
            </a:extLst>
          </p:cNvPr>
          <p:cNvSpPr>
            <a:spLocks noGrp="1"/>
          </p:cNvSpPr>
          <p:nvPr>
            <p:ph type="dt" sz="half" idx="10"/>
          </p:nvPr>
        </p:nvSpPr>
        <p:spPr/>
        <p:txBody>
          <a:bodyPr/>
          <a:lstStyle/>
          <a:p>
            <a:fld id="{E3C33D12-C7EE-492E-AD70-B389AB8BEA4B}" type="datetimeFigureOut">
              <a:rPr lang="zh-CN" altLang="en-US" smtClean="0"/>
              <a:t>2026/2/27</a:t>
            </a:fld>
            <a:endParaRPr lang="zh-CN" altLang="en-US"/>
          </a:p>
        </p:txBody>
      </p:sp>
      <p:sp>
        <p:nvSpPr>
          <p:cNvPr id="6" name="页脚占位符 5">
            <a:extLst>
              <a:ext uri="{FF2B5EF4-FFF2-40B4-BE49-F238E27FC236}">
                <a16:creationId xmlns:a16="http://schemas.microsoft.com/office/drawing/2014/main" id="{F1441E6F-434B-F545-5051-EDDE3A0C1E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F40C28-C402-FFB6-6D85-DEA5D5052316}"/>
              </a:ext>
            </a:extLst>
          </p:cNvPr>
          <p:cNvSpPr>
            <a:spLocks noGrp="1"/>
          </p:cNvSpPr>
          <p:nvPr>
            <p:ph type="sldNum" sz="quarter" idx="12"/>
          </p:nvPr>
        </p:nvSpPr>
        <p:spPr/>
        <p:txBody>
          <a:body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407943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B624C81-B88F-471B-B74A-89C092D36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335BAEB-D88E-2DED-2684-FC5E64C10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A543FE-B2F4-536A-06EE-C0EC71774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C33D12-C7EE-492E-AD70-B389AB8BEA4B}" type="datetimeFigureOut">
              <a:rPr lang="zh-CN" altLang="en-US" smtClean="0"/>
              <a:t>2026/2/27</a:t>
            </a:fld>
            <a:endParaRPr lang="zh-CN" altLang="en-US"/>
          </a:p>
        </p:txBody>
      </p:sp>
      <p:sp>
        <p:nvSpPr>
          <p:cNvPr id="5" name="页脚占位符 4">
            <a:extLst>
              <a:ext uri="{FF2B5EF4-FFF2-40B4-BE49-F238E27FC236}">
                <a16:creationId xmlns:a16="http://schemas.microsoft.com/office/drawing/2014/main" id="{ACAE5C71-4011-C4E7-891D-5B2DD013A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5F84647A-7EEE-D42F-FE4F-2754C39E1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D1223-4F50-4027-82C7-FE5203CACAC9}" type="slidenum">
              <a:rPr lang="zh-CN" altLang="en-US" smtClean="0"/>
              <a:t>‹#›</a:t>
            </a:fld>
            <a:endParaRPr lang="zh-CN" altLang="en-US"/>
          </a:p>
        </p:txBody>
      </p:sp>
    </p:spTree>
    <p:extLst>
      <p:ext uri="{BB962C8B-B14F-4D97-AF65-F5344CB8AC3E}">
        <p14:creationId xmlns:p14="http://schemas.microsoft.com/office/powerpoint/2010/main" val="415882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hyperlink" Target="https://arxiv.org/pdf/2512.23424"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arxiv.org/pdf/2602.05885" TargetMode="External"/><Relationship Id="rId4" Type="http://schemas.openxmlformats.org/officeDocument/2006/relationships/hyperlink" Target="https://arxiv.org/pdf/2511.18868v1"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标题 1">
            <a:extLst>
              <a:ext uri="{FF2B5EF4-FFF2-40B4-BE49-F238E27FC236}">
                <a16:creationId xmlns:a16="http://schemas.microsoft.com/office/drawing/2014/main" id="{1EC2A9C0-9648-23D0-A7B4-76E900C5C76E}"/>
              </a:ext>
            </a:extLst>
          </p:cNvPr>
          <p:cNvSpPr>
            <a:spLocks noGrp="1"/>
          </p:cNvSpPr>
          <p:nvPr>
            <p:ph type="ctrTitle"/>
          </p:nvPr>
        </p:nvSpPr>
        <p:spPr>
          <a:xfrm>
            <a:off x="242910" y="1598246"/>
            <a:ext cx="4626709" cy="5122985"/>
          </a:xfrm>
        </p:spPr>
        <p:txBody>
          <a:bodyPr anchor="t">
            <a:normAutofit/>
          </a:bodyPr>
          <a:lstStyle/>
          <a:p>
            <a:pPr algn="r"/>
            <a:r>
              <a:rPr lang="en-US" altLang="zh-CN" sz="8000">
                <a:solidFill>
                  <a:srgbClr val="FFFFFF"/>
                </a:solidFill>
                <a:latin typeface="Times New Roman" panose="02020603050405020304" pitchFamily="18" charset="0"/>
                <a:cs typeface="Times New Roman" panose="02020603050405020304" pitchFamily="18" charset="0"/>
              </a:rPr>
              <a:t>Group Meeting</a:t>
            </a:r>
            <a:endParaRPr lang="zh-CN" altLang="en-US" sz="8000">
              <a:solidFill>
                <a:srgbClr val="FFFFFF"/>
              </a:solidFill>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7000BF38-7D89-57A1-D2CD-EAB9EF609F95}"/>
              </a:ext>
            </a:extLst>
          </p:cNvPr>
          <p:cNvSpPr>
            <a:spLocks noGrp="1"/>
          </p:cNvSpPr>
          <p:nvPr>
            <p:ph type="subTitle" idx="1"/>
          </p:nvPr>
        </p:nvSpPr>
        <p:spPr>
          <a:xfrm>
            <a:off x="5792994" y="1590840"/>
            <a:ext cx="5672176" cy="5095221"/>
          </a:xfrm>
        </p:spPr>
        <p:txBody>
          <a:bodyPr>
            <a:normAutofit/>
          </a:bodyPr>
          <a:lstStyle/>
          <a:p>
            <a:pPr algn="l"/>
            <a:r>
              <a:rPr lang="en-US" altLang="zh-CN" sz="4400" dirty="0">
                <a:solidFill>
                  <a:srgbClr val="FFFFFF"/>
                </a:solidFill>
                <a:latin typeface="Times New Roman" panose="02020603050405020304" pitchFamily="18" charset="0"/>
                <a:cs typeface="Times New Roman" panose="02020603050405020304" pitchFamily="18" charset="0"/>
              </a:rPr>
              <a:t>Bowen Cui</a:t>
            </a:r>
            <a:endParaRPr lang="zh-CN" altLang="en-US" sz="4400" dirty="0">
              <a:solidFill>
                <a:srgbClr val="FFFFFF"/>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85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92DCB-37BC-1040-AC8B-9CD06C43A6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4770630-E999-B3B0-AA98-E39D7DF52B1A}"/>
              </a:ext>
            </a:extLst>
          </p:cNvPr>
          <p:cNvSpPr>
            <a:spLocks noGrp="1"/>
          </p:cNvSpPr>
          <p:nvPr>
            <p:ph type="title"/>
          </p:nvPr>
        </p:nvSpPr>
        <p:spPr/>
        <p:txBody>
          <a:bodyPr/>
          <a:lstStyle/>
          <a:p>
            <a:r>
              <a:rPr lang="en-US" altLang="zh-CN" dirty="0" err="1">
                <a:latin typeface="Times New Roman" panose="02020603050405020304" pitchFamily="18" charset="0"/>
                <a:cs typeface="Times New Roman" panose="02020603050405020304" pitchFamily="18" charset="0"/>
              </a:rPr>
              <a:t>AutoTriton</a:t>
            </a:r>
            <a:r>
              <a:rPr lang="en-US" altLang="zh-CN" dirty="0">
                <a:latin typeface="Times New Roman" panose="02020603050405020304" pitchFamily="18" charset="0"/>
                <a:cs typeface="Times New Roman" panose="02020603050405020304" pitchFamily="18" charset="0"/>
              </a:rPr>
              <a:t>: Automatic Triton Programming with RL in LLMs</a:t>
            </a:r>
            <a:endParaRPr lang="zh-CN" altLang="en-US" dirty="0">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490E83F1-96DD-CECD-BD24-24BC787AFE45}"/>
              </a:ext>
            </a:extLst>
          </p:cNvPr>
          <p:cNvPicPr>
            <a:picLocks noGrp="1" noChangeAspect="1"/>
          </p:cNvPicPr>
          <p:nvPr>
            <p:ph idx="1"/>
          </p:nvPr>
        </p:nvPicPr>
        <p:blipFill>
          <a:blip r:embed="rId3"/>
          <a:stretch>
            <a:fillRect/>
          </a:stretch>
        </p:blipFill>
        <p:spPr>
          <a:xfrm>
            <a:off x="2333063" y="1690688"/>
            <a:ext cx="7780755" cy="4895222"/>
          </a:xfrm>
          <a:prstGeom prst="rect">
            <a:avLst/>
          </a:prstGeom>
        </p:spPr>
      </p:pic>
    </p:spTree>
    <p:extLst>
      <p:ext uri="{BB962C8B-B14F-4D97-AF65-F5344CB8AC3E}">
        <p14:creationId xmlns:p14="http://schemas.microsoft.com/office/powerpoint/2010/main" val="101276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D897B-40A9-8F74-C217-152425F3015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4086FD-C3D4-D863-30F6-44253C256DD3}"/>
              </a:ext>
            </a:extLst>
          </p:cNvPr>
          <p:cNvSpPr>
            <a:spLocks noGrp="1"/>
          </p:cNvSpPr>
          <p:nvPr>
            <p:ph type="title"/>
          </p:nvPr>
        </p:nvSpPr>
        <p:spPr/>
        <p:txBody>
          <a:bodyPr/>
          <a:lstStyle/>
          <a:p>
            <a:r>
              <a:rPr lang="en-US" altLang="zh-CN" dirty="0" err="1">
                <a:latin typeface="Times New Roman" panose="02020603050405020304" pitchFamily="18" charset="0"/>
                <a:cs typeface="Times New Roman" panose="02020603050405020304" pitchFamily="18" charset="0"/>
              </a:rPr>
              <a:t>AutoTriton</a:t>
            </a:r>
            <a:r>
              <a:rPr lang="en-US" altLang="zh-CN" dirty="0">
                <a:latin typeface="Times New Roman" panose="02020603050405020304" pitchFamily="18" charset="0"/>
                <a:cs typeface="Times New Roman" panose="02020603050405020304" pitchFamily="18" charset="0"/>
              </a:rPr>
              <a:t>: Automatic Triton Programming with RL in LLMs</a:t>
            </a:r>
            <a:endParaRPr lang="zh-CN" altLang="en-US" dirty="0">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5E084852-51E3-3F0E-116D-F848BD12C349}"/>
              </a:ext>
            </a:extLst>
          </p:cNvPr>
          <p:cNvPicPr>
            <a:picLocks noGrp="1" noChangeAspect="1"/>
          </p:cNvPicPr>
          <p:nvPr>
            <p:ph idx="1"/>
          </p:nvPr>
        </p:nvPicPr>
        <p:blipFill>
          <a:blip r:embed="rId3"/>
          <a:stretch>
            <a:fillRect/>
          </a:stretch>
        </p:blipFill>
        <p:spPr>
          <a:xfrm>
            <a:off x="2272145" y="1825625"/>
            <a:ext cx="7932778" cy="4810302"/>
          </a:xfrm>
          <a:prstGeom prst="rect">
            <a:avLst/>
          </a:prstGeom>
        </p:spPr>
      </p:pic>
    </p:spTree>
    <p:extLst>
      <p:ext uri="{BB962C8B-B14F-4D97-AF65-F5344CB8AC3E}">
        <p14:creationId xmlns:p14="http://schemas.microsoft.com/office/powerpoint/2010/main" val="8236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1EF9-255E-3F06-2680-52AF2828416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C50DA13-0924-EDA0-4909-450BACB25193}"/>
              </a:ext>
            </a:extLst>
          </p:cNvPr>
          <p:cNvSpPr>
            <a:spLocks noGrp="1"/>
          </p:cNvSpPr>
          <p:nvPr>
            <p:ph type="title"/>
          </p:nvPr>
        </p:nvSpPr>
        <p:spPr/>
        <p:txBody>
          <a:bodyPr/>
          <a:lstStyle/>
          <a:p>
            <a:r>
              <a:rPr lang="en-US" altLang="zh-CN" dirty="0" err="1">
                <a:solidFill>
                  <a:srgbClr val="FF0000"/>
                </a:solidFill>
                <a:latin typeface="Times New Roman" panose="02020603050405020304" pitchFamily="18" charset="0"/>
                <a:cs typeface="Times New Roman" panose="02020603050405020304" pitchFamily="18" charset="0"/>
              </a:rPr>
              <a:t>TritonGYM</a:t>
            </a:r>
            <a:r>
              <a:rPr lang="en-US" altLang="zh-CN" dirty="0">
                <a:solidFill>
                  <a:srgbClr val="FF0000"/>
                </a:solidFill>
                <a:latin typeface="Times New Roman" panose="02020603050405020304" pitchFamily="18" charset="0"/>
                <a:cs typeface="Times New Roman" panose="02020603050405020304" pitchFamily="18" charset="0"/>
              </a:rPr>
              <a:t>: A Benchmark for Agentic LLM Workflows in Triton GPU Code Generation</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FC31F08-7CBE-AFCB-1ED1-F51EB4F4F984}"/>
              </a:ext>
            </a:extLst>
          </p:cNvPr>
          <p:cNvSpPr>
            <a:spLocks noGrp="1"/>
          </p:cNvSpPr>
          <p:nvPr>
            <p:ph idx="1"/>
          </p:nvPr>
        </p:nvSpPr>
        <p:spPr>
          <a:xfrm>
            <a:off x="304800" y="1825624"/>
            <a:ext cx="11573164" cy="5032375"/>
          </a:xfrm>
        </p:spPr>
        <p:txBody>
          <a:bodyPr>
            <a:normAutofit/>
          </a:bodyPr>
          <a:lstStyle/>
          <a:p>
            <a:r>
              <a:rPr lang="en-US" altLang="zh-CN" dirty="0">
                <a:latin typeface="Times New Roman" panose="02020603050405020304" pitchFamily="18" charset="0"/>
                <a:ea typeface="Tahoma" panose="020B0604030504040204" pitchFamily="34" charset="0"/>
                <a:cs typeface="Times New Roman" panose="02020603050405020304" pitchFamily="18" charset="0"/>
              </a:rPr>
              <a:t>Motivation:</a:t>
            </a:r>
          </a:p>
          <a:p>
            <a:pPr lvl="1"/>
            <a:r>
              <a:rPr lang="en-US" altLang="zh-CN" dirty="0">
                <a:latin typeface="Times New Roman" panose="02020603050405020304" pitchFamily="18" charset="0"/>
                <a:cs typeface="Times New Roman" panose="02020603050405020304" pitchFamily="18" charset="0"/>
              </a:rPr>
              <a:t>Current benchmarks focus on single-shot generation.</a:t>
            </a:r>
          </a:p>
          <a:p>
            <a:pPr lvl="1"/>
            <a:r>
              <a:rPr lang="en-US" altLang="zh-CN" dirty="0">
                <a:solidFill>
                  <a:srgbClr val="FF0000"/>
                </a:solidFill>
                <a:latin typeface="Times New Roman" panose="02020603050405020304" pitchFamily="18" charset="0"/>
                <a:cs typeface="Times New Roman" panose="02020603050405020304" pitchFamily="18" charset="0"/>
              </a:rPr>
              <a:t>Tool use in agent is not standardized, making comparisons unfair</a:t>
            </a:r>
            <a:r>
              <a:rPr lang="en-US" altLang="zh-CN" dirty="0">
                <a:latin typeface="Times New Roman" panose="02020603050405020304" pitchFamily="18" charset="0"/>
                <a:cs typeface="Times New Roman" panose="02020603050405020304" pitchFamily="18" charset="0"/>
              </a:rPr>
              <a:t>.</a:t>
            </a:r>
          </a:p>
          <a:p>
            <a:pPr lvl="1"/>
            <a:r>
              <a:rPr lang="en-US" altLang="zh-CN" dirty="0">
                <a:latin typeface="Times New Roman" panose="02020603050405020304" pitchFamily="18" charset="0"/>
                <a:cs typeface="Times New Roman" panose="02020603050405020304" pitchFamily="18" charset="0"/>
              </a:rPr>
              <a:t>We need a benchmark that fairly evaluates agentic workflows.</a:t>
            </a:r>
            <a:endParaRPr lang="en-US" altLang="zh-CN" dirty="0">
              <a:latin typeface="Times New Roman" panose="02020603050405020304" pitchFamily="18" charset="0"/>
              <a:ea typeface="Tahoma" panose="020B0604030504040204" pitchFamily="34" charset="0"/>
              <a:cs typeface="Times New Roman" panose="02020603050405020304" pitchFamily="18" charset="0"/>
            </a:endParaRPr>
          </a:p>
          <a:p>
            <a:r>
              <a:rPr lang="en-US" altLang="zh-CN" dirty="0">
                <a:latin typeface="Times New Roman" panose="02020603050405020304" pitchFamily="18" charset="0"/>
                <a:ea typeface="Tahoma" panose="020B0604030504040204" pitchFamily="34" charset="0"/>
                <a:cs typeface="Times New Roman" panose="02020603050405020304" pitchFamily="18" charset="0"/>
              </a:rPr>
              <a:t>Contribution:</a:t>
            </a:r>
          </a:p>
          <a:p>
            <a:pPr lvl="1"/>
            <a:r>
              <a:rPr lang="en-US" altLang="zh-CN" dirty="0" err="1">
                <a:latin typeface="Times New Roman" panose="02020603050405020304" pitchFamily="18" charset="0"/>
                <a:cs typeface="Times New Roman" panose="02020603050405020304" pitchFamily="18" charset="0"/>
              </a:rPr>
              <a:t>TritonGym</a:t>
            </a:r>
            <a:r>
              <a:rPr lang="en-US" altLang="zh-CN" dirty="0">
                <a:latin typeface="Times New Roman" panose="02020603050405020304" pitchFamily="18" charset="0"/>
                <a:cs typeface="Times New Roman" panose="02020603050405020304" pitchFamily="18" charset="0"/>
              </a:rPr>
              <a:t>: a tool-centric, interactive benchmark for Triton GPU kernel generation.</a:t>
            </a:r>
          </a:p>
          <a:p>
            <a:pPr lvl="1"/>
            <a:r>
              <a:rPr lang="en-US" altLang="zh-CN" dirty="0">
                <a:latin typeface="Times New Roman" panose="02020603050405020304" pitchFamily="18" charset="0"/>
                <a:cs typeface="Times New Roman" panose="02020603050405020304" pitchFamily="18" charset="0"/>
              </a:rPr>
              <a:t>Standardized function-call API exposing identical tools, inputs, and budgets.</a:t>
            </a:r>
          </a:p>
          <a:p>
            <a:pPr lvl="1"/>
            <a:r>
              <a:rPr lang="en-US" altLang="zh-CN" dirty="0">
                <a:latin typeface="Times New Roman" panose="02020603050405020304" pitchFamily="18" charset="0"/>
                <a:cs typeface="Times New Roman" panose="02020603050405020304" pitchFamily="18" charset="0"/>
              </a:rPr>
              <a:t>Includes OOD tasks with benchmark-only operators to enforce reasoning over memorization.</a:t>
            </a:r>
          </a:p>
          <a:p>
            <a:pPr lvl="1"/>
            <a:r>
              <a:rPr lang="en-US" altLang="zh-CN" dirty="0">
                <a:latin typeface="Times New Roman" panose="02020603050405020304" pitchFamily="18" charset="0"/>
                <a:cs typeface="Times New Roman" panose="02020603050405020304" pitchFamily="18" charset="0"/>
              </a:rPr>
              <a:t>Supports pluggable backends and DSL extensions for cross-hardware evaluation.</a:t>
            </a:r>
          </a:p>
          <a:p>
            <a:pPr lvl="1"/>
            <a:r>
              <a:rPr lang="en-US" altLang="zh-CN" dirty="0">
                <a:latin typeface="Times New Roman" panose="02020603050405020304" pitchFamily="18" charset="0"/>
                <a:cs typeface="Times New Roman" panose="02020603050405020304" pitchFamily="18" charset="0"/>
              </a:rPr>
              <a:t>Provides a systematic and forward-looking yardstick for agentic GPU code generation.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55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FD536-AC25-5481-01AD-D7E2603E4E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C96697E-F022-367F-B5E5-A8AC9050378C}"/>
              </a:ext>
            </a:extLst>
          </p:cNvPr>
          <p:cNvSpPr>
            <a:spLocks noGrp="1"/>
          </p:cNvSpPr>
          <p:nvPr>
            <p:ph type="title"/>
          </p:nvPr>
        </p:nvSpPr>
        <p:spPr/>
        <p:txBody>
          <a:bodyPr/>
          <a:lstStyle/>
          <a:p>
            <a:r>
              <a:rPr lang="en-US" altLang="zh-CN" dirty="0" err="1">
                <a:solidFill>
                  <a:srgbClr val="FF0000"/>
                </a:solidFill>
                <a:latin typeface="Times New Roman" panose="02020603050405020304" pitchFamily="18" charset="0"/>
                <a:cs typeface="Times New Roman" panose="02020603050405020304" pitchFamily="18" charset="0"/>
              </a:rPr>
              <a:t>TritonGYM</a:t>
            </a:r>
            <a:r>
              <a:rPr lang="en-US" altLang="zh-CN" dirty="0">
                <a:solidFill>
                  <a:srgbClr val="FF0000"/>
                </a:solidFill>
                <a:latin typeface="Times New Roman" panose="02020603050405020304" pitchFamily="18" charset="0"/>
                <a:cs typeface="Times New Roman" panose="02020603050405020304" pitchFamily="18" charset="0"/>
              </a:rPr>
              <a:t>: A Benchmark for Agentic LLM Workflows in Triton GPU Code Generation</a:t>
            </a:r>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83F57240-A937-283F-7893-7AC0F8061800}"/>
              </a:ext>
            </a:extLst>
          </p:cNvPr>
          <p:cNvPicPr>
            <a:picLocks noGrp="1" noChangeAspect="1"/>
          </p:cNvPicPr>
          <p:nvPr>
            <p:ph idx="1"/>
          </p:nvPr>
        </p:nvPicPr>
        <p:blipFill>
          <a:blip r:embed="rId3"/>
          <a:stretch>
            <a:fillRect/>
          </a:stretch>
        </p:blipFill>
        <p:spPr>
          <a:xfrm>
            <a:off x="1143258" y="1825625"/>
            <a:ext cx="9905484" cy="4351338"/>
          </a:xfrm>
          <a:prstGeom prst="rect">
            <a:avLst/>
          </a:prstGeom>
        </p:spPr>
      </p:pic>
    </p:spTree>
    <p:extLst>
      <p:ext uri="{BB962C8B-B14F-4D97-AF65-F5344CB8AC3E}">
        <p14:creationId xmlns:p14="http://schemas.microsoft.com/office/powerpoint/2010/main" val="205940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260BEF-037A-E310-3E24-FEE6FF57421E}"/>
              </a:ext>
            </a:extLst>
          </p:cNvPr>
          <p:cNvSpPr>
            <a:spLocks noGrp="1"/>
          </p:cNvSpPr>
          <p:nvPr>
            <p:ph type="title"/>
          </p:nvPr>
        </p:nvSpPr>
        <p:spPr/>
        <p:txBody>
          <a:bodyPr/>
          <a:lstStyle/>
          <a:p>
            <a:r>
              <a:rPr lang="en-US" altLang="zh-CN" dirty="0" err="1">
                <a:solidFill>
                  <a:srgbClr val="FF0000"/>
                </a:solidFill>
                <a:latin typeface="Times New Roman" panose="02020603050405020304" pitchFamily="18" charset="0"/>
                <a:cs typeface="Times New Roman" panose="02020603050405020304" pitchFamily="18" charset="0"/>
              </a:rPr>
              <a:t>TritonGYM</a:t>
            </a:r>
            <a:r>
              <a:rPr lang="en-US" altLang="zh-CN" dirty="0">
                <a:solidFill>
                  <a:srgbClr val="FF0000"/>
                </a:solidFill>
                <a:latin typeface="Times New Roman" panose="02020603050405020304" pitchFamily="18" charset="0"/>
                <a:cs typeface="Times New Roman" panose="02020603050405020304" pitchFamily="18" charset="0"/>
              </a:rPr>
              <a:t>: A Benchmark for Agentic LLM Workflows in Triton GPU Code Generation</a:t>
            </a:r>
            <a:endParaRPr lang="zh-CN" altLang="en-US" dirty="0">
              <a:solidFill>
                <a:srgbClr val="FF0000"/>
              </a:solidFill>
            </a:endParaRPr>
          </a:p>
        </p:txBody>
      </p:sp>
      <p:pic>
        <p:nvPicPr>
          <p:cNvPr id="9" name="内容占位符 8">
            <a:extLst>
              <a:ext uri="{FF2B5EF4-FFF2-40B4-BE49-F238E27FC236}">
                <a16:creationId xmlns:a16="http://schemas.microsoft.com/office/drawing/2014/main" id="{A25BA1BA-E0D5-EEC9-C137-079D5E983718}"/>
              </a:ext>
            </a:extLst>
          </p:cNvPr>
          <p:cNvPicPr>
            <a:picLocks noGrp="1" noChangeAspect="1"/>
          </p:cNvPicPr>
          <p:nvPr>
            <p:ph idx="1"/>
          </p:nvPr>
        </p:nvPicPr>
        <p:blipFill>
          <a:blip r:embed="rId3"/>
          <a:stretch>
            <a:fillRect/>
          </a:stretch>
        </p:blipFill>
        <p:spPr>
          <a:xfrm>
            <a:off x="838200" y="1855735"/>
            <a:ext cx="10515600" cy="4291118"/>
          </a:xfrm>
          <a:prstGeom prst="rect">
            <a:avLst/>
          </a:prstGeom>
        </p:spPr>
      </p:pic>
    </p:spTree>
    <p:extLst>
      <p:ext uri="{BB962C8B-B14F-4D97-AF65-F5344CB8AC3E}">
        <p14:creationId xmlns:p14="http://schemas.microsoft.com/office/powerpoint/2010/main" val="55774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CE37-312E-774B-7885-705141A854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8C925CD-58B8-A617-E3C5-09C4E101D4EC}"/>
              </a:ext>
            </a:extLst>
          </p:cNvPr>
          <p:cNvSpPr>
            <a:spLocks noGrp="1"/>
          </p:cNvSpPr>
          <p:nvPr>
            <p:ph type="title"/>
          </p:nvPr>
        </p:nvSpPr>
        <p:spPr/>
        <p:txBody>
          <a:bodyPr/>
          <a:lstStyle/>
          <a:p>
            <a:r>
              <a:rPr lang="en-US" altLang="zh-CN" dirty="0" err="1">
                <a:solidFill>
                  <a:srgbClr val="FF0000"/>
                </a:solidFill>
                <a:latin typeface="Times New Roman" panose="02020603050405020304" pitchFamily="18" charset="0"/>
                <a:cs typeface="Times New Roman" panose="02020603050405020304" pitchFamily="18" charset="0"/>
              </a:rPr>
              <a:t>TritonGYM</a:t>
            </a:r>
            <a:r>
              <a:rPr lang="en-US" altLang="zh-CN" dirty="0">
                <a:solidFill>
                  <a:srgbClr val="FF0000"/>
                </a:solidFill>
                <a:latin typeface="Times New Roman" panose="02020603050405020304" pitchFamily="18" charset="0"/>
                <a:cs typeface="Times New Roman" panose="02020603050405020304" pitchFamily="18" charset="0"/>
              </a:rPr>
              <a:t>: A Benchmark for Agentic LLM Workflows in Triton GPU Code Generation</a:t>
            </a:r>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538B7F32-E25E-3CE4-D842-70706E1C3778}"/>
              </a:ext>
            </a:extLst>
          </p:cNvPr>
          <p:cNvPicPr>
            <a:picLocks noGrp="1" noChangeAspect="1"/>
          </p:cNvPicPr>
          <p:nvPr>
            <p:ph idx="1"/>
          </p:nvPr>
        </p:nvPicPr>
        <p:blipFill>
          <a:blip r:embed="rId3"/>
          <a:stretch>
            <a:fillRect/>
          </a:stretch>
        </p:blipFill>
        <p:spPr>
          <a:xfrm>
            <a:off x="699655" y="1799142"/>
            <a:ext cx="10515600" cy="2557031"/>
          </a:xfrm>
          <a:prstGeom prst="rect">
            <a:avLst/>
          </a:prstGeom>
        </p:spPr>
      </p:pic>
      <p:sp>
        <p:nvSpPr>
          <p:cNvPr id="6" name="文本框 5">
            <a:extLst>
              <a:ext uri="{FF2B5EF4-FFF2-40B4-BE49-F238E27FC236}">
                <a16:creationId xmlns:a16="http://schemas.microsoft.com/office/drawing/2014/main" id="{64FDC58D-DE94-74DA-69AE-D324F2646333}"/>
              </a:ext>
            </a:extLst>
          </p:cNvPr>
          <p:cNvSpPr txBox="1"/>
          <p:nvPr/>
        </p:nvSpPr>
        <p:spPr>
          <a:xfrm>
            <a:off x="838200" y="4553527"/>
            <a:ext cx="10716491" cy="523220"/>
          </a:xfrm>
          <a:prstGeom prst="rect">
            <a:avLst/>
          </a:prstGeom>
          <a:noFill/>
        </p:spPr>
        <p:txBody>
          <a:bodyPr wrap="square" rtlCol="0">
            <a:spAutoFit/>
          </a:bodyPr>
          <a:lstStyle/>
          <a:p>
            <a:r>
              <a:rPr lang="en-US" altLang="zh-CN" sz="2800" dirty="0">
                <a:highlight>
                  <a:srgbClr val="FFFF00"/>
                </a:highlight>
                <a:latin typeface="Times New Roman" panose="02020603050405020304" pitchFamily="18" charset="0"/>
                <a:cs typeface="Times New Roman" panose="02020603050405020304" pitchFamily="18" charset="0"/>
              </a:rPr>
              <a:t>Some idea used in </a:t>
            </a:r>
            <a:r>
              <a:rPr lang="en-US" altLang="zh-CN" sz="2800" dirty="0" err="1">
                <a:highlight>
                  <a:srgbClr val="FFFF00"/>
                </a:highlight>
                <a:latin typeface="Times New Roman" panose="02020603050405020304" pitchFamily="18" charset="0"/>
                <a:cs typeface="Times New Roman" panose="02020603050405020304" pitchFamily="18" charset="0"/>
              </a:rPr>
              <a:t>TritonGYM</a:t>
            </a:r>
            <a:r>
              <a:rPr lang="en-US" altLang="zh-CN" sz="2800" dirty="0">
                <a:highlight>
                  <a:srgbClr val="FFFF00"/>
                </a:highlight>
                <a:latin typeface="Times New Roman" panose="02020603050405020304" pitchFamily="18" charset="0"/>
                <a:cs typeface="Times New Roman" panose="02020603050405020304" pitchFamily="18" charset="0"/>
              </a:rPr>
              <a:t> may be useful in our </a:t>
            </a:r>
            <a:r>
              <a:rPr lang="en-US" altLang="zh-CN" sz="2800" dirty="0" err="1">
                <a:highlight>
                  <a:srgbClr val="FFFF00"/>
                </a:highlight>
                <a:latin typeface="Times New Roman" panose="02020603050405020304" pitchFamily="18" charset="0"/>
                <a:cs typeface="Times New Roman" panose="02020603050405020304" pitchFamily="18" charset="0"/>
              </a:rPr>
              <a:t>TilleBench</a:t>
            </a:r>
            <a:r>
              <a:rPr lang="en-US" altLang="zh-CN" sz="2800" dirty="0">
                <a:highlight>
                  <a:srgbClr val="FFFF00"/>
                </a:highlight>
                <a:latin typeface="Times New Roman" panose="02020603050405020304" pitchFamily="18" charset="0"/>
                <a:cs typeface="Times New Roman" panose="02020603050405020304" pitchFamily="18" charset="0"/>
              </a:rPr>
              <a:t>!!!</a:t>
            </a:r>
            <a:endParaRPr lang="zh-CN" altLang="en-US" sz="28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51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6ED78-FBF7-5CEA-9D44-762D359EC20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GEAK: Introducing Triton Kernel AI Agent &amp; Evaluation Benchmarks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2C3E3E26-791A-EEFC-0239-FC7A1BEC08AD}"/>
              </a:ext>
            </a:extLst>
          </p:cNvPr>
          <p:cNvSpPr>
            <a:spLocks noGrp="1"/>
          </p:cNvSpPr>
          <p:nvPr>
            <p:ph idx="1"/>
          </p:nvPr>
        </p:nvSpPr>
        <p:spPr>
          <a:xfrm>
            <a:off x="838200" y="1825624"/>
            <a:ext cx="10515600" cy="4879975"/>
          </a:xfrm>
        </p:spPr>
        <p:txBody>
          <a:bodyPr>
            <a:normAutofit fontScale="92500" lnSpcReduction="10000"/>
          </a:bodyPr>
          <a:lstStyle/>
          <a:p>
            <a:r>
              <a:rPr lang="en-US" altLang="zh-CN" dirty="0">
                <a:latin typeface="Times New Roman" panose="02020603050405020304" pitchFamily="18" charset="0"/>
                <a:cs typeface="Times New Roman" panose="02020603050405020304" pitchFamily="18" charset="0"/>
              </a:rPr>
              <a:t>Motivation:</a:t>
            </a:r>
          </a:p>
          <a:p>
            <a:pPr lvl="1"/>
            <a:r>
              <a:rPr lang="en-US" altLang="zh-CN" dirty="0">
                <a:latin typeface="Times New Roman" panose="02020603050405020304" pitchFamily="18" charset="0"/>
                <a:cs typeface="Times New Roman" panose="02020603050405020304" pitchFamily="18" charset="0"/>
              </a:rPr>
              <a:t>Tight software–hardware coupling (e.g., AMD Instinct™ MI300X) requires structured optimization</a:t>
            </a:r>
          </a:p>
          <a:p>
            <a:pPr lvl="1"/>
            <a:r>
              <a:rPr lang="en-US" altLang="zh-CN" dirty="0">
                <a:latin typeface="Times New Roman" panose="02020603050405020304" pitchFamily="18" charset="0"/>
                <a:cs typeface="Times New Roman" panose="02020603050405020304" pitchFamily="18" charset="0"/>
              </a:rPr>
              <a:t>Lack of rigorous benchmarks for evaluating AI-generated Triton kernels</a:t>
            </a:r>
          </a:p>
          <a:p>
            <a:r>
              <a:rPr lang="en-US" altLang="zh-CN" dirty="0">
                <a:latin typeface="Times New Roman" panose="02020603050405020304" pitchFamily="18" charset="0"/>
                <a:cs typeface="Times New Roman" panose="02020603050405020304" pitchFamily="18" charset="0"/>
              </a:rPr>
              <a:t>Contribution:</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GEAK Framework</a:t>
            </a:r>
          </a:p>
          <a:p>
            <a:pPr lvl="2"/>
            <a:r>
              <a:rPr lang="en-US" altLang="zh-CN" dirty="0">
                <a:latin typeface="Times New Roman" panose="02020603050405020304" pitchFamily="18" charset="0"/>
                <a:cs typeface="Times New Roman" panose="02020603050405020304" pitchFamily="18" charset="0"/>
              </a:rPr>
              <a:t>Agent-based system with generation, evaluation, reflection, and optimization loops</a:t>
            </a:r>
          </a:p>
          <a:p>
            <a:pPr lvl="2"/>
            <a:r>
              <a:rPr lang="en-US" altLang="zh-CN" dirty="0">
                <a:latin typeface="Times New Roman" panose="02020603050405020304" pitchFamily="18" charset="0"/>
                <a:cs typeface="Times New Roman" panose="02020603050405020304" pitchFamily="18" charset="0"/>
              </a:rPr>
              <a:t>Uses inference-time compute scaling to iteratively refine Triton kernels</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Two Evaluation Benchmarks</a:t>
            </a:r>
          </a:p>
          <a:p>
            <a:pPr lvl="2"/>
            <a:r>
              <a:rPr lang="en-US" altLang="zh-CN" i="1" dirty="0" err="1">
                <a:latin typeface="Times New Roman" panose="02020603050405020304" pitchFamily="18" charset="0"/>
                <a:cs typeface="Times New Roman" panose="02020603050405020304" pitchFamily="18" charset="0"/>
              </a:rPr>
              <a:t>TritonBench</a:t>
            </a:r>
            <a:r>
              <a:rPr lang="en-US" altLang="zh-CN" i="1" dirty="0">
                <a:latin typeface="Times New Roman" panose="02020603050405020304" pitchFamily="18" charset="0"/>
                <a:cs typeface="Times New Roman" panose="02020603050405020304" pitchFamily="18" charset="0"/>
              </a:rPr>
              <a:t>-revised</a:t>
            </a:r>
            <a:r>
              <a:rPr lang="en-US" altLang="zh-CN" dirty="0">
                <a:latin typeface="Times New Roman" panose="02020603050405020304" pitchFamily="18" charset="0"/>
                <a:cs typeface="Times New Roman" panose="02020603050405020304" pitchFamily="18" charset="0"/>
              </a:rPr>
              <a:t> (184 stricter kernels)</a:t>
            </a:r>
          </a:p>
          <a:p>
            <a:pPr lvl="2"/>
            <a:r>
              <a:rPr lang="en-US" altLang="zh-CN" i="1" dirty="0" err="1">
                <a:latin typeface="Times New Roman" panose="02020603050405020304" pitchFamily="18" charset="0"/>
                <a:cs typeface="Times New Roman" panose="02020603050405020304" pitchFamily="18" charset="0"/>
              </a:rPr>
              <a:t>ROCm</a:t>
            </a:r>
            <a:r>
              <a:rPr lang="en-US" altLang="zh-CN" i="1" dirty="0">
                <a:latin typeface="Times New Roman" panose="02020603050405020304" pitchFamily="18" charset="0"/>
                <a:cs typeface="Times New Roman" panose="02020603050405020304" pitchFamily="18" charset="0"/>
              </a:rPr>
              <a:t> Triton Benchmark</a:t>
            </a:r>
            <a:r>
              <a:rPr lang="en-US" altLang="zh-CN" dirty="0">
                <a:latin typeface="Times New Roman" panose="02020603050405020304" pitchFamily="18" charset="0"/>
                <a:cs typeface="Times New Roman" panose="02020603050405020304" pitchFamily="18" charset="0"/>
              </a:rPr>
              <a:t> (30 real-world AMD kernels)</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Strong Empirical Results</a:t>
            </a:r>
          </a:p>
          <a:p>
            <a:pPr lvl="2"/>
            <a:r>
              <a:rPr lang="en-US" altLang="zh-CN" dirty="0">
                <a:latin typeface="Times New Roman" panose="02020603050405020304" pitchFamily="18" charset="0"/>
                <a:cs typeface="Times New Roman" panose="02020603050405020304" pitchFamily="18" charset="0"/>
              </a:rPr>
              <a:t>1) Up to 63% correctness; 2) Up to 2.59× speedup; 3) Significantly outperforms direct prompting (&lt;15%)</a:t>
            </a:r>
          </a:p>
          <a:p>
            <a:pPr lvl="2"/>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44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C974F0-B31A-4D41-72EB-6CACA1987689}"/>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GEAK: Introducing Triton Kernel AI Agent &amp; Evaluation Benchmarks</a:t>
            </a:r>
            <a:endParaRPr lang="zh-CN" altLang="en-US" dirty="0"/>
          </a:p>
        </p:txBody>
      </p:sp>
      <p:pic>
        <p:nvPicPr>
          <p:cNvPr id="5" name="内容占位符 4">
            <a:extLst>
              <a:ext uri="{FF2B5EF4-FFF2-40B4-BE49-F238E27FC236}">
                <a16:creationId xmlns:a16="http://schemas.microsoft.com/office/drawing/2014/main" id="{2FF18E83-EDBA-BC69-0773-613A9A1538FC}"/>
              </a:ext>
            </a:extLst>
          </p:cNvPr>
          <p:cNvPicPr>
            <a:picLocks noGrp="1" noChangeAspect="1"/>
          </p:cNvPicPr>
          <p:nvPr>
            <p:ph idx="1"/>
          </p:nvPr>
        </p:nvPicPr>
        <p:blipFill>
          <a:blip r:embed="rId3"/>
          <a:stretch>
            <a:fillRect/>
          </a:stretch>
        </p:blipFill>
        <p:spPr>
          <a:xfrm>
            <a:off x="2336798" y="1613189"/>
            <a:ext cx="7541355" cy="5244811"/>
          </a:xfrm>
          <a:prstGeom prst="rect">
            <a:avLst/>
          </a:prstGeom>
        </p:spPr>
      </p:pic>
    </p:spTree>
    <p:extLst>
      <p:ext uri="{BB962C8B-B14F-4D97-AF65-F5344CB8AC3E}">
        <p14:creationId xmlns:p14="http://schemas.microsoft.com/office/powerpoint/2010/main" val="230586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00FF0-7631-5497-076B-12606D9D832E}"/>
              </a:ext>
            </a:extLst>
          </p:cNvPr>
          <p:cNvSpPr>
            <a:spLocks noGrp="1"/>
          </p:cNvSpPr>
          <p:nvPr>
            <p:ph type="title"/>
          </p:nvPr>
        </p:nvSpPr>
        <p:spPr/>
        <p:txBody>
          <a:bodyPr/>
          <a:lstStyle/>
          <a:p>
            <a:r>
              <a:rPr lang="en-US" altLang="zh-CN" dirty="0">
                <a:solidFill>
                  <a:schemeClr val="accent6"/>
                </a:solidFill>
                <a:latin typeface="Times New Roman" panose="02020603050405020304" pitchFamily="18" charset="0"/>
                <a:cs typeface="Times New Roman" panose="02020603050405020304" pitchFamily="18" charset="0"/>
              </a:rPr>
              <a:t>Kevin: Multi-Turn RL for Generating CUDA Kernels</a:t>
            </a:r>
            <a:endParaRPr lang="zh-CN" altLang="en-US" dirty="0">
              <a:solidFill>
                <a:schemeClr val="accent6"/>
              </a:solidFill>
            </a:endParaRPr>
          </a:p>
        </p:txBody>
      </p:sp>
      <p:sp>
        <p:nvSpPr>
          <p:cNvPr id="3" name="内容占位符 2">
            <a:extLst>
              <a:ext uri="{FF2B5EF4-FFF2-40B4-BE49-F238E27FC236}">
                <a16:creationId xmlns:a16="http://schemas.microsoft.com/office/drawing/2014/main" id="{C9476DDA-8F89-5F6C-D081-D0F70D94898A}"/>
              </a:ext>
            </a:extLst>
          </p:cNvPr>
          <p:cNvSpPr>
            <a:spLocks noGrp="1"/>
          </p:cNvSpPr>
          <p:nvPr>
            <p:ph idx="1"/>
          </p:nvPr>
        </p:nvSpPr>
        <p:spPr>
          <a:xfrm>
            <a:off x="838200" y="1825625"/>
            <a:ext cx="10515600" cy="4741430"/>
          </a:xfrm>
        </p:spPr>
        <p:txBody>
          <a:bodyPr>
            <a:normAutofit/>
          </a:bodyPr>
          <a:lstStyle/>
          <a:p>
            <a:r>
              <a:rPr lang="en-US" altLang="zh-CN" dirty="0">
                <a:latin typeface="Times New Roman" panose="02020603050405020304" pitchFamily="18" charset="0"/>
                <a:cs typeface="Times New Roman" panose="02020603050405020304" pitchFamily="18" charset="0"/>
              </a:rPr>
              <a:t>Motivation:</a:t>
            </a:r>
          </a:p>
          <a:p>
            <a:pPr lvl="1"/>
            <a:r>
              <a:rPr lang="en-US" altLang="zh-CN" dirty="0">
                <a:latin typeface="Times New Roman" panose="02020603050405020304" pitchFamily="18" charset="0"/>
                <a:cs typeface="Times New Roman" panose="02020603050405020304" pitchFamily="18" charset="0"/>
              </a:rPr>
              <a:t>GPU kernel generation provides verifiable rewards (correctness + speedup), making Reinforcement Learning a natural fit. </a:t>
            </a:r>
          </a:p>
          <a:p>
            <a:pPr lvl="1"/>
            <a:r>
              <a:rPr lang="en-US" altLang="zh-CN" dirty="0">
                <a:latin typeface="Times New Roman" panose="02020603050405020304" pitchFamily="18" charset="0"/>
                <a:cs typeface="Times New Roman" panose="02020603050405020304" pitchFamily="18" charset="0"/>
              </a:rPr>
              <a:t>However, kernel optimization is inherently multi-step and iterative,</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while existing RL methods optimize only single-turn outcomes.</a:t>
            </a:r>
          </a:p>
          <a:p>
            <a:r>
              <a:rPr lang="en-US" altLang="zh-CN" dirty="0">
                <a:latin typeface="Times New Roman" panose="02020603050405020304" pitchFamily="18" charset="0"/>
                <a:cs typeface="Times New Roman" panose="02020603050405020304" pitchFamily="18" charset="0"/>
              </a:rPr>
              <a:t>Contribution:</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First model trained with multi-turn RL for CUDA kernel generation</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Explicitly models generation → execution → feedback → refinement</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Designs a turn-level reward aggregation mechanism</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Achieves: 1)</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Correctness: 56% → 82%; 2) Mean speedup: 0.53x → 1.10x; 3) Outperforms o4-mini (0.78x)</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Shows sequential refinement scales better than parallel sampling</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标题 1">
            <a:extLst>
              <a:ext uri="{FF2B5EF4-FFF2-40B4-BE49-F238E27FC236}">
                <a16:creationId xmlns:a16="http://schemas.microsoft.com/office/drawing/2014/main" id="{01AFFD83-2153-CC27-326A-0DCF5CE7755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zh-CN" sz="4000" kern="1200">
                <a:solidFill>
                  <a:srgbClr val="FFFFFF"/>
                </a:solidFill>
                <a:latin typeface="+mj-lt"/>
                <a:ea typeface="+mj-ea"/>
                <a:cs typeface="+mj-cs"/>
              </a:rPr>
              <a:t>Kevin: Multi-Turn RL for Generating CUDA Kernels</a:t>
            </a:r>
          </a:p>
        </p:txBody>
      </p:sp>
      <p:pic>
        <p:nvPicPr>
          <p:cNvPr id="5" name="内容占位符 4">
            <a:extLst>
              <a:ext uri="{FF2B5EF4-FFF2-40B4-BE49-F238E27FC236}">
                <a16:creationId xmlns:a16="http://schemas.microsoft.com/office/drawing/2014/main" id="{0E842D12-19CE-92A7-CA8D-CF5F0C2E9890}"/>
              </a:ext>
            </a:extLst>
          </p:cNvPr>
          <p:cNvPicPr>
            <a:picLocks noGrp="1" noChangeAspect="1"/>
          </p:cNvPicPr>
          <p:nvPr>
            <p:ph idx="1"/>
          </p:nvPr>
        </p:nvPicPr>
        <p:blipFill>
          <a:blip r:embed="rId3"/>
          <a:stretch>
            <a:fillRect/>
          </a:stretch>
        </p:blipFill>
        <p:spPr>
          <a:xfrm>
            <a:off x="4051656" y="766618"/>
            <a:ext cx="8140344" cy="5657540"/>
          </a:xfrm>
          <a:prstGeom prst="rect">
            <a:avLst/>
          </a:prstGeom>
        </p:spPr>
      </p:pic>
    </p:spTree>
    <p:extLst>
      <p:ext uri="{BB962C8B-B14F-4D97-AF65-F5344CB8AC3E}">
        <p14:creationId xmlns:p14="http://schemas.microsoft.com/office/powerpoint/2010/main" val="164662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75A8C0-12DA-5D88-A601-DCA41384DC7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Content</a:t>
            </a:r>
            <a:endParaRPr lang="zh-CN" altLang="en-US" dirty="0">
              <a:latin typeface="Times New Roman" panose="02020603050405020304" pitchFamily="18" charset="0"/>
              <a:cs typeface="Times New Roman" panose="02020603050405020304" pitchFamily="18" charset="0"/>
            </a:endParaRPr>
          </a:p>
        </p:txBody>
      </p:sp>
      <p:graphicFrame>
        <p:nvGraphicFramePr>
          <p:cNvPr id="5" name="内容占位符 2">
            <a:extLst>
              <a:ext uri="{FF2B5EF4-FFF2-40B4-BE49-F238E27FC236}">
                <a16:creationId xmlns:a16="http://schemas.microsoft.com/office/drawing/2014/main" id="{33FFE77A-0722-486C-5354-E3EF6043E721}"/>
              </a:ext>
            </a:extLst>
          </p:cNvPr>
          <p:cNvGraphicFramePr>
            <a:graphicFrameLocks noGrp="1"/>
          </p:cNvGraphicFramePr>
          <p:nvPr>
            <p:ph idx="1"/>
            <p:extLst>
              <p:ext uri="{D42A27DB-BD31-4B8C-83A1-F6EECF244321}">
                <p14:modId xmlns:p14="http://schemas.microsoft.com/office/powerpoint/2010/main" val="11918026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439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1" name="Rectangle 10">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标题 1">
            <a:extLst>
              <a:ext uri="{FF2B5EF4-FFF2-40B4-BE49-F238E27FC236}">
                <a16:creationId xmlns:a16="http://schemas.microsoft.com/office/drawing/2014/main" id="{801B4230-1E6B-B96D-D418-8FF65F3F3B0C}"/>
              </a:ext>
            </a:extLst>
          </p:cNvPr>
          <p:cNvSpPr>
            <a:spLocks noGrp="1"/>
          </p:cNvSpPr>
          <p:nvPr>
            <p:ph type="title"/>
          </p:nvPr>
        </p:nvSpPr>
        <p:spPr>
          <a:xfrm>
            <a:off x="1126348" y="1124262"/>
            <a:ext cx="8017652" cy="2690413"/>
          </a:xfrm>
        </p:spPr>
        <p:txBody>
          <a:bodyPr vert="horz" lIns="91440" tIns="45720" rIns="91440" bIns="45720" rtlCol="0" anchor="t">
            <a:normAutofit/>
          </a:bodyPr>
          <a:lstStyle/>
          <a:p>
            <a:r>
              <a:rPr lang="en-US" altLang="zh-CN" sz="4600" kern="1200" dirty="0" err="1">
                <a:solidFill>
                  <a:srgbClr val="FFFFFF"/>
                </a:solidFill>
                <a:latin typeface="Times New Roman" panose="02020603050405020304" pitchFamily="18" charset="0"/>
                <a:cs typeface="Times New Roman" panose="02020603050405020304" pitchFamily="18" charset="0"/>
              </a:rPr>
              <a:t>KernelEvolve</a:t>
            </a:r>
            <a:r>
              <a:rPr lang="en-US" altLang="zh-CN" sz="4600" kern="1200" dirty="0">
                <a:solidFill>
                  <a:srgbClr val="FFFFFF"/>
                </a:solidFill>
                <a:latin typeface="Times New Roman" panose="02020603050405020304" pitchFamily="18" charset="0"/>
                <a:cs typeface="Times New Roman" panose="02020603050405020304" pitchFamily="18" charset="0"/>
              </a:rPr>
              <a:t>: Scaling Agentic Kernel Coding for Heterogeneous AI Accelerators at Meta</a:t>
            </a:r>
          </a:p>
        </p:txBody>
      </p:sp>
      <p:pic>
        <p:nvPicPr>
          <p:cNvPr id="5" name="图片 4">
            <a:extLst>
              <a:ext uri="{FF2B5EF4-FFF2-40B4-BE49-F238E27FC236}">
                <a16:creationId xmlns:a16="http://schemas.microsoft.com/office/drawing/2014/main" id="{2D5ABA7F-F6FF-F97F-2261-44A923566A44}"/>
              </a:ext>
            </a:extLst>
          </p:cNvPr>
          <p:cNvPicPr>
            <a:picLocks noChangeAspect="1"/>
          </p:cNvPicPr>
          <p:nvPr/>
        </p:nvPicPr>
        <p:blipFill>
          <a:blip r:embed="rId3"/>
          <a:stretch>
            <a:fillRect/>
          </a:stretch>
        </p:blipFill>
        <p:spPr>
          <a:xfrm>
            <a:off x="8315325" y="5487433"/>
            <a:ext cx="3000375" cy="346981"/>
          </a:xfrm>
          <a:prstGeom prst="rect">
            <a:avLst/>
          </a:prstGeom>
        </p:spPr>
      </p:pic>
    </p:spTree>
    <p:extLst>
      <p:ext uri="{BB962C8B-B14F-4D97-AF65-F5344CB8AC3E}">
        <p14:creationId xmlns:p14="http://schemas.microsoft.com/office/powerpoint/2010/main" val="341418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E6D533-1C7E-B6C3-F242-B6BD354294C3}"/>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Previous work in GPU Kernels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A3FF4458-DEE8-BA62-1052-668C89EC34D4}"/>
              </a:ext>
            </a:extLst>
          </p:cNvPr>
          <p:cNvSpPr>
            <a:spLocks noGrp="1"/>
          </p:cNvSpPr>
          <p:nvPr>
            <p:ph idx="1"/>
          </p:nvPr>
        </p:nvSpPr>
        <p:spPr/>
        <p:txBody>
          <a:bodyPr>
            <a:normAutofit/>
          </a:bodyPr>
          <a:lstStyle/>
          <a:p>
            <a:r>
              <a:rPr lang="en-US" altLang="zh-CN" dirty="0" err="1">
                <a:latin typeface="Times New Roman" panose="02020603050405020304" pitchFamily="18" charset="0"/>
                <a:cs typeface="Times New Roman" panose="02020603050405020304" pitchFamily="18" charset="0"/>
              </a:rPr>
              <a:t>KernelBench</a:t>
            </a:r>
            <a:r>
              <a:rPr lang="en-US" altLang="zh-CN" dirty="0">
                <a:latin typeface="Times New Roman" panose="02020603050405020304" pitchFamily="18" charset="0"/>
                <a:cs typeface="Times New Roman" panose="02020603050405020304" pitchFamily="18" charset="0"/>
              </a:rPr>
              <a:t> – operator / fusion / model-level benchmarks</a:t>
            </a:r>
          </a:p>
          <a:p>
            <a:r>
              <a:rPr lang="en-US" altLang="zh-CN" dirty="0" err="1">
                <a:latin typeface="Times New Roman" panose="02020603050405020304" pitchFamily="18" charset="0"/>
                <a:cs typeface="Times New Roman" panose="02020603050405020304" pitchFamily="18" charset="0"/>
              </a:rPr>
              <a:t>AutoTriton</a:t>
            </a:r>
            <a:r>
              <a:rPr lang="en-US" altLang="zh-CN" dirty="0">
                <a:latin typeface="Times New Roman" panose="02020603050405020304" pitchFamily="18" charset="0"/>
                <a:cs typeface="Times New Roman" panose="02020603050405020304" pitchFamily="18" charset="0"/>
              </a:rPr>
              <a:t> – apply RL to Triton programming</a:t>
            </a:r>
          </a:p>
          <a:p>
            <a:r>
              <a:rPr lang="en-US" altLang="zh-CN" dirty="0" err="1">
                <a:latin typeface="Times New Roman" panose="02020603050405020304" pitchFamily="18" charset="0"/>
                <a:cs typeface="Times New Roman" panose="02020603050405020304" pitchFamily="18" charset="0"/>
              </a:rPr>
              <a:t>KernelLLM</a:t>
            </a:r>
            <a:r>
              <a:rPr lang="en-US" altLang="zh-CN" dirty="0">
                <a:latin typeface="Times New Roman" panose="02020603050405020304" pitchFamily="18" charset="0"/>
                <a:cs typeface="Times New Roman" panose="02020603050405020304" pitchFamily="18" charset="0"/>
              </a:rPr>
              <a:t> – explore supervised baseline for Triton kernel generation from </a:t>
            </a:r>
            <a:r>
              <a:rPr lang="en-US" altLang="zh-CN" dirty="0" err="1">
                <a:latin typeface="Times New Roman" panose="02020603050405020304" pitchFamily="18" charset="0"/>
                <a:cs typeface="Times New Roman" panose="02020603050405020304" pitchFamily="18" charset="0"/>
              </a:rPr>
              <a:t>PyTorch</a:t>
            </a:r>
            <a:r>
              <a:rPr lang="en-US" altLang="zh-CN" dirty="0">
                <a:latin typeface="Times New Roman" panose="02020603050405020304" pitchFamily="18" charset="0"/>
                <a:cs typeface="Times New Roman" panose="02020603050405020304" pitchFamily="18" charset="0"/>
              </a:rPr>
              <a:t> modules</a:t>
            </a:r>
          </a:p>
          <a:p>
            <a:r>
              <a:rPr lang="en-US" altLang="zh-CN" dirty="0" err="1">
                <a:latin typeface="Times New Roman" panose="02020603050405020304" pitchFamily="18" charset="0"/>
                <a:cs typeface="Times New Roman" panose="02020603050405020304" pitchFamily="18" charset="0"/>
              </a:rPr>
              <a:t>TritonRL</a:t>
            </a:r>
            <a:r>
              <a:rPr lang="en-US" altLang="zh-CN" dirty="0">
                <a:latin typeface="Times New Roman" panose="02020603050405020304" pitchFamily="18" charset="0"/>
                <a:cs typeface="Times New Roman" panose="02020603050405020304" pitchFamily="18" charset="0"/>
              </a:rPr>
              <a:t> – train models with execution-</a:t>
            </a:r>
            <a:r>
              <a:rPr lang="en-US" altLang="zh-CN" dirty="0" err="1">
                <a:latin typeface="Times New Roman" panose="02020603050405020304" pitchFamily="18" charset="0"/>
                <a:cs typeface="Times New Roman" panose="02020603050405020304" pitchFamily="18" charset="0"/>
              </a:rPr>
              <a:t>guideded</a:t>
            </a:r>
            <a:r>
              <a:rPr lang="en-US" altLang="zh-CN" dirty="0">
                <a:latin typeface="Times New Roman" panose="02020603050405020304" pitchFamily="18" charset="0"/>
                <a:cs typeface="Times New Roman" panose="02020603050405020304" pitchFamily="18" charset="0"/>
              </a:rPr>
              <a:t> rewards</a:t>
            </a:r>
          </a:p>
          <a:p>
            <a:r>
              <a:rPr lang="en-US" altLang="zh-CN" dirty="0" err="1">
                <a:latin typeface="Times New Roman" panose="02020603050405020304" pitchFamily="18" charset="0"/>
                <a:cs typeface="Times New Roman" panose="02020603050405020304" pitchFamily="18" charset="0"/>
              </a:rPr>
              <a:t>KernelAgent</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TritonX</a:t>
            </a:r>
            <a:r>
              <a:rPr lang="en-US" altLang="zh-CN" dirty="0">
                <a:latin typeface="Times New Roman" panose="02020603050405020304" pitchFamily="18" charset="0"/>
                <a:cs typeface="Times New Roman" panose="02020603050405020304" pitchFamily="18" charset="0"/>
              </a:rPr>
              <a:t> – agentic Triton generation</a:t>
            </a:r>
          </a:p>
          <a:p>
            <a:r>
              <a:rPr lang="en-US" altLang="zh-CN" dirty="0">
                <a:latin typeface="Times New Roman" panose="02020603050405020304" pitchFamily="18" charset="0"/>
                <a:cs typeface="Times New Roman" panose="02020603050405020304" pitchFamily="18" charset="0"/>
              </a:rPr>
              <a:t>GEAK – target AMD MI300X through agentic workflows</a:t>
            </a:r>
          </a:p>
          <a:p>
            <a:r>
              <a:rPr lang="en-US" altLang="zh-CN" dirty="0" err="1">
                <a:latin typeface="Times New Roman" panose="02020603050405020304" pitchFamily="18" charset="0"/>
                <a:cs typeface="Times New Roman" panose="02020603050405020304" pitchFamily="18" charset="0"/>
              </a:rPr>
              <a:t>AlphaEvolve</a:t>
            </a:r>
            <a:r>
              <a:rPr lang="en-US" altLang="zh-CN" dirty="0">
                <a:latin typeface="Times New Roman" panose="02020603050405020304" pitchFamily="18" charset="0"/>
                <a:cs typeface="Times New Roman" panose="02020603050405020304" pitchFamily="18" charset="0"/>
              </a:rPr>
              <a:t> – leverage evolutionary search with LLMs to optimize select stages of TPU/GPU kernels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75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7A9488-851C-E0E6-69BD-428125CAF32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Limitations of Previous Work (Compared to </a:t>
            </a:r>
            <a:r>
              <a:rPr lang="en-US" altLang="zh-CN" dirty="0" err="1">
                <a:latin typeface="Times New Roman" panose="02020603050405020304" pitchFamily="18" charset="0"/>
                <a:cs typeface="Times New Roman" panose="02020603050405020304" pitchFamily="18" charset="0"/>
              </a:rPr>
              <a:t>KernelEvolve</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8A064403-6EA6-7953-7974-F0792E0598D2}"/>
              </a:ext>
            </a:extLst>
          </p:cNvPr>
          <p:cNvSpPr>
            <a:spLocks noGrp="1"/>
          </p:cNvSpPr>
          <p:nvPr>
            <p:ph idx="1"/>
          </p:nvPr>
        </p:nvSpPr>
        <p:spPr>
          <a:xfrm>
            <a:off x="838200" y="1825625"/>
            <a:ext cx="10515600" cy="4916920"/>
          </a:xfrm>
        </p:spPr>
        <p:txBody>
          <a:bodyPr>
            <a:normAutofit lnSpcReduction="10000"/>
          </a:bodyPr>
          <a:lstStyle/>
          <a:p>
            <a:pPr marL="514350" indent="-514350">
              <a:buFont typeface="+mj-lt"/>
              <a:buAutoNum type="arabicPeriod"/>
            </a:pPr>
            <a:r>
              <a:rPr lang="en-US" altLang="zh-CN" dirty="0">
                <a:latin typeface="Times New Roman" panose="02020603050405020304" pitchFamily="18" charset="0"/>
                <a:cs typeface="Times New Roman" panose="02020603050405020304" pitchFamily="18" charset="0"/>
              </a:rPr>
              <a:t>Limited Hardware Generalization</a:t>
            </a:r>
          </a:p>
          <a:p>
            <a:pPr lvl="1"/>
            <a:r>
              <a:rPr lang="en-US" altLang="zh-CN" dirty="0">
                <a:latin typeface="Times New Roman" panose="02020603050405020304" pitchFamily="18" charset="0"/>
                <a:cs typeface="Times New Roman" panose="02020603050405020304" pitchFamily="18" charset="0"/>
              </a:rPr>
              <a:t>Focus on single platforms (e.g., CUDA/Triton)</a:t>
            </a:r>
          </a:p>
          <a:p>
            <a:pPr lvl="1"/>
            <a:r>
              <a:rPr lang="en-US" altLang="zh-CN" dirty="0">
                <a:latin typeface="Times New Roman" panose="02020603050405020304" pitchFamily="18" charset="0"/>
                <a:cs typeface="Times New Roman" panose="02020603050405020304" pitchFamily="18" charset="0"/>
              </a:rPr>
              <a:t>No systematic support for heterogeneous or proprietary accelerators</a:t>
            </a:r>
          </a:p>
          <a:p>
            <a:pPr marL="514350" indent="-514350">
              <a:buFont typeface="+mj-lt"/>
              <a:buAutoNum type="arabicPeriod"/>
            </a:pPr>
            <a:r>
              <a:rPr lang="en-US" altLang="zh-CN" dirty="0">
                <a:latin typeface="Times New Roman" panose="02020603050405020304" pitchFamily="18" charset="0"/>
                <a:cs typeface="Times New Roman" panose="02020603050405020304" pitchFamily="18" charset="0"/>
              </a:rPr>
              <a:t>Benchmark-Centric Focus</a:t>
            </a:r>
          </a:p>
          <a:p>
            <a:pPr lvl="1"/>
            <a:r>
              <a:rPr lang="en-US" altLang="zh-CN" dirty="0">
                <a:latin typeface="Times New Roman" panose="02020603050405020304" pitchFamily="18" charset="0"/>
                <a:cs typeface="Times New Roman" panose="02020603050405020304" pitchFamily="18" charset="0"/>
              </a:rPr>
              <a:t>Evaluate on isolated operators or synthetic workloads</a:t>
            </a:r>
          </a:p>
          <a:p>
            <a:pPr lvl="1"/>
            <a:r>
              <a:rPr lang="en-US" altLang="zh-CN" dirty="0">
                <a:latin typeface="Times New Roman" panose="02020603050405020304" pitchFamily="18" charset="0"/>
                <a:cs typeface="Times New Roman" panose="02020603050405020304" pitchFamily="18" charset="0"/>
              </a:rPr>
              <a:t>Limited coverage of real-world production complexity</a:t>
            </a:r>
          </a:p>
          <a:p>
            <a:pPr marL="514350" indent="-514350">
              <a:buFont typeface="+mj-lt"/>
              <a:buAutoNum type="arabicPeriod"/>
            </a:pPr>
            <a:r>
              <a:rPr lang="en-US" altLang="zh-CN" dirty="0">
                <a:latin typeface="Times New Roman" panose="02020603050405020304" pitchFamily="18" charset="0"/>
                <a:cs typeface="Times New Roman" panose="02020603050405020304" pitchFamily="18" charset="0"/>
              </a:rPr>
              <a:t>No Deployment-Aware Optimization</a:t>
            </a:r>
          </a:p>
          <a:p>
            <a:pPr lvl="1"/>
            <a:r>
              <a:rPr lang="en-US" altLang="zh-CN" dirty="0">
                <a:latin typeface="Times New Roman" panose="02020603050405020304" pitchFamily="18" charset="0"/>
                <a:cs typeface="Times New Roman" panose="02020603050405020304" pitchFamily="18" charset="0"/>
              </a:rPr>
              <a:t>Designed for research settings</a:t>
            </a:r>
          </a:p>
          <a:p>
            <a:pPr lvl="1"/>
            <a:r>
              <a:rPr lang="en-US" altLang="zh-CN" dirty="0">
                <a:latin typeface="Times New Roman" panose="02020603050405020304" pitchFamily="18" charset="0"/>
                <a:cs typeface="Times New Roman" panose="02020603050405020304" pitchFamily="18" charset="0"/>
              </a:rPr>
              <a:t>Lacking integration with serving, validation, and profiling pipelines</a:t>
            </a:r>
          </a:p>
          <a:p>
            <a:pPr marL="514350" indent="-514350">
              <a:buFont typeface="+mj-lt"/>
              <a:buAutoNum type="arabicPeriod"/>
            </a:pPr>
            <a:r>
              <a:rPr lang="en-US" altLang="zh-CN" dirty="0">
                <a:latin typeface="Times New Roman" panose="02020603050405020304" pitchFamily="18" charset="0"/>
                <a:cs typeface="Times New Roman" panose="02020603050405020304" pitchFamily="18" charset="0"/>
              </a:rPr>
              <a:t>Shallow Search Paradigm</a:t>
            </a:r>
          </a:p>
          <a:p>
            <a:pPr lvl="1"/>
            <a:r>
              <a:rPr lang="en-US" altLang="zh-CN" dirty="0">
                <a:latin typeface="Times New Roman" panose="02020603050405020304" pitchFamily="18" charset="0"/>
                <a:cs typeface="Times New Roman" panose="02020603050405020304" pitchFamily="18" charset="0"/>
              </a:rPr>
              <a:t>Single-pass generation or limited exploration</a:t>
            </a:r>
          </a:p>
          <a:p>
            <a:pPr lvl="1"/>
            <a:r>
              <a:rPr lang="en-US" altLang="zh-CN" dirty="0">
                <a:latin typeface="Times New Roman" panose="02020603050405020304" pitchFamily="18" charset="0"/>
                <a:cs typeface="Times New Roman" panose="02020603050405020304" pitchFamily="18" charset="0"/>
              </a:rPr>
              <a:t>Underutilize execution feedback and test-time scaling</a:t>
            </a:r>
          </a:p>
          <a:p>
            <a:pPr lvl="1"/>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51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5BCD0D-9CBF-476F-677D-3921C1742DA3}"/>
              </a:ext>
            </a:extLst>
          </p:cNvPr>
          <p:cNvSpPr>
            <a:spLocks noGrp="1"/>
          </p:cNvSpPr>
          <p:nvPr>
            <p:ph type="title"/>
          </p:nvPr>
        </p:nvSpPr>
        <p:spPr>
          <a:xfrm>
            <a:off x="838200" y="-300701"/>
            <a:ext cx="10515600" cy="1325563"/>
          </a:xfrm>
        </p:spPr>
        <p:txBody>
          <a:bodyPr/>
          <a:lstStyle/>
          <a:p>
            <a:r>
              <a:rPr lang="en-US" altLang="zh-CN" dirty="0">
                <a:latin typeface="Times New Roman" panose="02020603050405020304" pitchFamily="18" charset="0"/>
                <a:cs typeface="Times New Roman" panose="02020603050405020304" pitchFamily="18" charset="0"/>
              </a:rPr>
              <a:t>Constraints and Insights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07E4AF8D-8D20-9874-37FE-FB54FB60B311}"/>
              </a:ext>
            </a:extLst>
          </p:cNvPr>
          <p:cNvSpPr>
            <a:spLocks noGrp="1"/>
          </p:cNvSpPr>
          <p:nvPr>
            <p:ph idx="1"/>
          </p:nvPr>
        </p:nvSpPr>
        <p:spPr>
          <a:xfrm>
            <a:off x="838200" y="656948"/>
            <a:ext cx="10515600" cy="6134470"/>
          </a:xfrm>
        </p:spPr>
        <p:txBody>
          <a:bodyPr>
            <a:normAutofit/>
          </a:bodyPr>
          <a:lstStyle/>
          <a:p>
            <a:pPr marL="514350" indent="-514350">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Narrow optimization scope</a:t>
            </a:r>
          </a:p>
          <a:p>
            <a:pPr lvl="1"/>
            <a:r>
              <a:rPr lang="en-US" altLang="zh-CN" sz="2000" dirty="0">
                <a:latin typeface="Times New Roman" panose="02020603050405020304" pitchFamily="18" charset="0"/>
                <a:cs typeface="Times New Roman" panose="02020603050405020304" pitchFamily="18" charset="0"/>
              </a:rPr>
              <a:t>Isolated subproblems (e.g., Triton RL fine-tuning, CUDA synthesis)</a:t>
            </a:r>
          </a:p>
          <a:p>
            <a:pPr lvl="1"/>
            <a:r>
              <a:rPr lang="en-US" altLang="zh-CN" sz="2000" dirty="0">
                <a:latin typeface="Times New Roman" panose="02020603050405020304" pitchFamily="18" charset="0"/>
                <a:cs typeface="Times New Roman" panose="02020603050405020304" pitchFamily="18" charset="0"/>
              </a:rPr>
              <a:t>No end-to-end lifecycle management</a:t>
            </a:r>
          </a:p>
          <a:p>
            <a:pPr marL="514350" indent="-514350">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Synthetic evaluation</a:t>
            </a:r>
          </a:p>
          <a:p>
            <a:pPr lvl="1"/>
            <a:r>
              <a:rPr lang="en-US" altLang="zh-CN" sz="2000" dirty="0">
                <a:latin typeface="Times New Roman" panose="02020603050405020304" pitchFamily="18" charset="0"/>
                <a:cs typeface="Times New Roman" panose="02020603050405020304" pitchFamily="18" charset="0"/>
              </a:rPr>
              <a:t>Static tensor shapes; Canonical operators;</a:t>
            </a:r>
          </a:p>
          <a:p>
            <a:pPr lvl="1"/>
            <a:r>
              <a:rPr lang="en-US" altLang="zh-CN" sz="2000" dirty="0">
                <a:latin typeface="Times New Roman" panose="02020603050405020304" pitchFamily="18" charset="0"/>
                <a:cs typeface="Times New Roman" panose="02020603050405020304" pitchFamily="18" charset="0"/>
              </a:rPr>
              <a:t>No dynamic batching, jagged tensors, domain-specific preprocessing</a:t>
            </a:r>
          </a:p>
          <a:p>
            <a:pPr marL="514350" indent="-514350">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Single-platform focus</a:t>
            </a:r>
          </a:p>
          <a:p>
            <a:pPr lvl="1"/>
            <a:r>
              <a:rPr lang="en-US" altLang="zh-CN" sz="2000" dirty="0">
                <a:latin typeface="Times New Roman" panose="02020603050405020304" pitchFamily="18" charset="0"/>
                <a:cs typeface="Times New Roman" panose="02020603050405020304" pitchFamily="18" charset="0"/>
              </a:rPr>
              <a:t>Mostly NVIDIA-only</a:t>
            </a:r>
          </a:p>
          <a:p>
            <a:pPr marL="514350" indent="-514350">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Limited agent autonomy</a:t>
            </a:r>
          </a:p>
          <a:p>
            <a:pPr lvl="1"/>
            <a:r>
              <a:rPr lang="en-US" altLang="zh-CN" sz="2000" dirty="0">
                <a:latin typeface="Times New Roman" panose="02020603050405020304" pitchFamily="18" charset="0"/>
                <a:cs typeface="Times New Roman" panose="02020603050405020304" pitchFamily="18" charset="0"/>
              </a:rPr>
              <a:t>No full pipeline: synthesis → compile → profile → verify → refine</a:t>
            </a:r>
          </a:p>
          <a:p>
            <a:pPr lvl="1"/>
            <a:r>
              <a:rPr lang="en-US" altLang="zh-CN" sz="2000" dirty="0">
                <a:latin typeface="Times New Roman" panose="02020603050405020304" pitchFamily="18" charset="0"/>
                <a:cs typeface="Times New Roman" panose="02020603050405020304" pitchFamily="18" charset="0"/>
              </a:rPr>
              <a:t>Missing multi-level correctness checks; No persistent knowledge base</a:t>
            </a:r>
          </a:p>
          <a:p>
            <a:pPr marL="514350" indent="-514350">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No inference-time scaling</a:t>
            </a:r>
          </a:p>
          <a:p>
            <a:pPr lvl="1"/>
            <a:r>
              <a:rPr lang="en-US" altLang="zh-CN" sz="2000" dirty="0">
                <a:latin typeface="Times New Roman" panose="02020603050405020304" pitchFamily="18" charset="0"/>
                <a:cs typeface="Times New Roman" panose="02020603050405020304" pitchFamily="18" charset="0"/>
              </a:rPr>
              <a:t>No large-scale search (MCTS, evolutionary, greedy at scale)</a:t>
            </a:r>
          </a:p>
          <a:p>
            <a:pPr lvl="1"/>
            <a:r>
              <a:rPr lang="en-US" altLang="zh-CN" sz="2000" dirty="0">
                <a:latin typeface="Times New Roman" panose="02020603050405020304" pitchFamily="18" charset="0"/>
                <a:cs typeface="Times New Roman" panose="02020603050405020304" pitchFamily="18" charset="0"/>
              </a:rPr>
              <a:t>Limited iterative optimization depth</a:t>
            </a:r>
          </a:p>
          <a:p>
            <a:pPr marL="514350" indent="-514350">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No checkpointing / fault tolerance</a:t>
            </a:r>
          </a:p>
          <a:p>
            <a:pPr lvl="1"/>
            <a:r>
              <a:rPr lang="en-US" altLang="zh-CN" sz="2000" dirty="0">
                <a:latin typeface="Times New Roman" panose="02020603050405020304" pitchFamily="18" charset="0"/>
                <a:cs typeface="Times New Roman" panose="02020603050405020304" pitchFamily="18" charset="0"/>
              </a:rPr>
              <a:t>Restart from scratch on failure; Not robust for multi-hour optimization runs</a:t>
            </a:r>
          </a:p>
        </p:txBody>
      </p:sp>
    </p:spTree>
    <p:extLst>
      <p:ext uri="{BB962C8B-B14F-4D97-AF65-F5344CB8AC3E}">
        <p14:creationId xmlns:p14="http://schemas.microsoft.com/office/powerpoint/2010/main" val="115219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8B5A3-BC2A-DEC4-967E-8E35AB2F8E50}"/>
              </a:ext>
            </a:extLst>
          </p:cNvPr>
          <p:cNvSpPr>
            <a:spLocks noGrp="1"/>
          </p:cNvSpPr>
          <p:nvPr>
            <p:ph type="title"/>
          </p:nvPr>
        </p:nvSpPr>
        <p:spPr>
          <a:xfrm>
            <a:off x="838200" y="-235236"/>
            <a:ext cx="10515600" cy="1325563"/>
          </a:xfrm>
        </p:spPr>
        <p:txBody>
          <a:bodyPr/>
          <a:lstStyle/>
          <a:p>
            <a:r>
              <a:rPr lang="en-US" altLang="zh-CN" dirty="0" err="1">
                <a:solidFill>
                  <a:srgbClr val="FF0000"/>
                </a:solidFill>
                <a:highlight>
                  <a:srgbClr val="FFFF00"/>
                </a:highlight>
                <a:latin typeface="Times New Roman" panose="02020603050405020304" pitchFamily="18" charset="0"/>
                <a:cs typeface="Times New Roman" panose="02020603050405020304" pitchFamily="18" charset="0"/>
              </a:rPr>
              <a:t>KernelEvolve</a:t>
            </a:r>
            <a:endParaRPr lang="zh-CN" altLang="en-US"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000AFA0C-A3F8-ADFB-08F1-95841A4826E9}"/>
              </a:ext>
            </a:extLst>
          </p:cNvPr>
          <p:cNvSpPr>
            <a:spLocks noGrp="1"/>
          </p:cNvSpPr>
          <p:nvPr>
            <p:ph idx="1"/>
          </p:nvPr>
        </p:nvSpPr>
        <p:spPr>
          <a:xfrm>
            <a:off x="838200" y="932874"/>
            <a:ext cx="10515600" cy="5745018"/>
          </a:xfrm>
        </p:spPr>
        <p:txBody>
          <a:bodyPr>
            <a:normAutofit/>
          </a:bodyPr>
          <a:lstStyle/>
          <a:p>
            <a:r>
              <a:rPr lang="en-US" altLang="zh-CN" dirty="0">
                <a:latin typeface="Times New Roman" panose="02020603050405020304" pitchFamily="18" charset="0"/>
                <a:cs typeface="Times New Roman" panose="02020603050405020304" pitchFamily="18" charset="0"/>
              </a:rPr>
              <a:t>Goal: synthesizing optimized implementations across the complete operator-hardware matrix, treating data preprocessing as first-class optimization targets alongside traditional compute kernels</a:t>
            </a:r>
          </a:p>
          <a:p>
            <a:r>
              <a:rPr lang="en-US" altLang="zh-CN" dirty="0">
                <a:latin typeface="Times New Roman" panose="02020603050405020304" pitchFamily="18" charset="0"/>
                <a:cs typeface="Times New Roman" panose="02020603050405020304" pitchFamily="18" charset="0"/>
              </a:rPr>
              <a:t>Design Choices:</a:t>
            </a:r>
          </a:p>
          <a:p>
            <a:pPr lvl="1"/>
            <a:r>
              <a:rPr lang="en-US" altLang="zh-CN" dirty="0">
                <a:latin typeface="Times New Roman" panose="02020603050405020304" pitchFamily="18" charset="0"/>
                <a:cs typeface="Times New Roman" panose="02020603050405020304" pitchFamily="18" charset="0"/>
              </a:rPr>
              <a:t>Agent-based end-to-end framework</a:t>
            </a:r>
          </a:p>
          <a:p>
            <a:pPr lvl="1"/>
            <a:r>
              <a:rPr lang="en-US" altLang="zh-CN" dirty="0">
                <a:solidFill>
                  <a:srgbClr val="FF0000"/>
                </a:solidFill>
                <a:latin typeface="Times New Roman" panose="02020603050405020304" pitchFamily="18" charset="0"/>
                <a:cs typeface="Times New Roman" panose="02020603050405020304" pitchFamily="18" charset="0"/>
              </a:rPr>
              <a:t>Triton as primary DSL </a:t>
            </a:r>
            <a:r>
              <a:rPr lang="en-US" altLang="zh-CN" dirty="0">
                <a:latin typeface="Times New Roman" panose="02020603050405020304" pitchFamily="18" charset="0"/>
                <a:cs typeface="Times New Roman" panose="02020603050405020304" pitchFamily="18" charset="0"/>
              </a:rPr>
              <a:t>(cross-platform support: NVIDIA, AMD, MITA)</a:t>
            </a:r>
          </a:p>
          <a:p>
            <a:pPr lvl="1"/>
            <a:r>
              <a:rPr lang="en-US" altLang="zh-CN" dirty="0">
                <a:latin typeface="Times New Roman" panose="02020603050405020304" pitchFamily="18" charset="0"/>
                <a:cs typeface="Times New Roman" panose="02020603050405020304" pitchFamily="18" charset="0"/>
              </a:rPr>
              <a:t>Triton-TLX for low-level hardware-specific tuning</a:t>
            </a:r>
          </a:p>
          <a:p>
            <a:r>
              <a:rPr lang="en-US" altLang="zh-CN" dirty="0">
                <a:latin typeface="Times New Roman" panose="02020603050405020304" pitchFamily="18" charset="0"/>
                <a:cs typeface="Times New Roman" panose="02020603050405020304" pitchFamily="18" charset="0"/>
              </a:rPr>
              <a:t>What Differentiates </a:t>
            </a:r>
            <a:r>
              <a:rPr lang="en-US" altLang="zh-CN" dirty="0" err="1">
                <a:latin typeface="Times New Roman" panose="02020603050405020304" pitchFamily="18" charset="0"/>
                <a:cs typeface="Times New Roman" panose="02020603050405020304" pitchFamily="18" charset="0"/>
              </a:rPr>
              <a:t>KernelEvolve</a:t>
            </a: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Heterogeneous hardware at scale:</a:t>
            </a:r>
          </a:p>
          <a:p>
            <a:pPr lvl="2"/>
            <a:r>
              <a:rPr lang="en-US" altLang="zh-CN" dirty="0">
                <a:latin typeface="Times New Roman" panose="02020603050405020304" pitchFamily="18" charset="0"/>
                <a:cs typeface="Times New Roman" panose="02020603050405020304" pitchFamily="18" charset="0"/>
              </a:rPr>
              <a:t>Unified operator → optimized kernels across GPU &amp; MTIA</a:t>
            </a:r>
          </a:p>
          <a:p>
            <a:pPr lvl="1"/>
            <a:r>
              <a:rPr lang="en-US" altLang="zh-CN" dirty="0">
                <a:latin typeface="Times New Roman" panose="02020603050405020304" pitchFamily="18" charset="0"/>
                <a:cs typeface="Times New Roman" panose="02020603050405020304" pitchFamily="18" charset="0"/>
              </a:rPr>
              <a:t>Production-centric optimization:</a:t>
            </a:r>
          </a:p>
          <a:p>
            <a:pPr lvl="2"/>
            <a:r>
              <a:rPr lang="en-US" altLang="zh-CN" dirty="0">
                <a:latin typeface="Times New Roman" panose="02020603050405020304" pitchFamily="18" charset="0"/>
                <a:cs typeface="Times New Roman" panose="02020603050405020304" pitchFamily="18" charset="0"/>
              </a:rPr>
              <a:t>Real-world operator diversity beyond canonical benchmarks</a:t>
            </a:r>
          </a:p>
          <a:p>
            <a:pPr lvl="1"/>
            <a:r>
              <a:rPr lang="en-US" altLang="zh-CN" dirty="0">
                <a:latin typeface="Times New Roman" panose="02020603050405020304" pitchFamily="18" charset="0"/>
                <a:cs typeface="Times New Roman" panose="02020603050405020304" pitchFamily="18" charset="0"/>
              </a:rPr>
              <a:t>Deployment-integrated system:</a:t>
            </a:r>
          </a:p>
          <a:p>
            <a:pPr lvl="2"/>
            <a:r>
              <a:rPr lang="en-US" altLang="zh-CN" dirty="0">
                <a:latin typeface="Times New Roman" panose="02020603050405020304" pitchFamily="18" charset="0"/>
                <a:cs typeface="Times New Roman" panose="02020603050405020304" pitchFamily="18" charset="0"/>
              </a:rPr>
              <a:t>Continuous validation + multi-level profiling + serving integration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65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内容占位符 4">
            <a:extLst>
              <a:ext uri="{FF2B5EF4-FFF2-40B4-BE49-F238E27FC236}">
                <a16:creationId xmlns:a16="http://schemas.microsoft.com/office/drawing/2014/main" id="{3D892FB1-FA5A-E790-65CD-0F809C6A5028}"/>
              </a:ext>
            </a:extLst>
          </p:cNvPr>
          <p:cNvPicPr>
            <a:picLocks noGrp="1" noChangeAspect="1"/>
          </p:cNvPicPr>
          <p:nvPr>
            <p:ph idx="1"/>
          </p:nvPr>
        </p:nvPicPr>
        <p:blipFill>
          <a:blip r:embed="rId3"/>
          <a:srcRect t="2192"/>
          <a:stretch>
            <a:fillRect/>
          </a:stretch>
        </p:blipFill>
        <p:spPr>
          <a:xfrm>
            <a:off x="20" y="1282"/>
            <a:ext cx="12191980" cy="6856718"/>
          </a:xfrm>
          <a:prstGeom prst="rect">
            <a:avLst/>
          </a:prstGeom>
        </p:spPr>
      </p:pic>
    </p:spTree>
    <p:extLst>
      <p:ext uri="{BB962C8B-B14F-4D97-AF65-F5344CB8AC3E}">
        <p14:creationId xmlns:p14="http://schemas.microsoft.com/office/powerpoint/2010/main" val="4128801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FB97E-A17E-D212-08CF-B7F69DFA336D}"/>
              </a:ext>
            </a:extLst>
          </p:cNvPr>
          <p:cNvSpPr>
            <a:spLocks noGrp="1"/>
          </p:cNvSpPr>
          <p:nvPr>
            <p:ph type="title"/>
          </p:nvPr>
        </p:nvSpPr>
        <p:spPr/>
        <p:txBody>
          <a:bodyPr>
            <a:normAutofit/>
          </a:bodyPr>
          <a:lstStyle/>
          <a:p>
            <a:r>
              <a:rPr lang="en-US" altLang="zh-CN" sz="4000" dirty="0">
                <a:latin typeface="Times New Roman" panose="02020603050405020304" pitchFamily="18" charset="0"/>
                <a:ea typeface="Tahoma" panose="020B0604030504040204" pitchFamily="34" charset="0"/>
                <a:cs typeface="Times New Roman" panose="02020603050405020304" pitchFamily="18" charset="0"/>
              </a:rPr>
              <a:t>3.1 Tree Search &amp; State Machine</a:t>
            </a:r>
            <a:endParaRPr lang="zh-CN" altLang="en-US" sz="4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E3268F7-E42F-9DC0-D21B-E7526C4CC0A1}"/>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Kernel optimization modeled as graph search </a:t>
                </a:r>
                <a14:m>
                  <m:oMath xmlns:m="http://schemas.openxmlformats.org/officeDocument/2006/math">
                    <m:sSub>
                      <m:sSubPr>
                        <m:ctrlPr>
                          <a:rPr lang="ar-AE" altLang="zh-CN"/>
                        </m:ctrlPr>
                      </m:sSubPr>
                      <m:e>
                        <m:r>
                          <a:rPr lang="zh-CN" altLang="ar-AE" i="1"/>
                          <m:t>𝐺</m:t>
                        </m:r>
                      </m:e>
                      <m:sub>
                        <m:r>
                          <a:rPr lang="zh-CN" altLang="ar-AE" i="1"/>
                          <m:t>𝑡</m:t>
                        </m:r>
                      </m:sub>
                    </m:sSub>
                    <m:r>
                      <a:rPr lang="ar-AE" altLang="zh-CN"/>
                      <m:t>=</m:t>
                    </m:r>
                    <m:d>
                      <m:dPr>
                        <m:sepChr m:val=","/>
                        <m:ctrlPr>
                          <a:rPr lang="ar-AE" altLang="zh-CN" i="1"/>
                        </m:ctrlPr>
                      </m:dPr>
                      <m:e>
                        <m:sSub>
                          <m:sSubPr>
                            <m:ctrlPr>
                              <a:rPr lang="ar-AE" altLang="zh-CN" i="1"/>
                            </m:ctrlPr>
                          </m:sSubPr>
                          <m:e>
                            <m:r>
                              <a:rPr lang="zh-CN" altLang="ar-AE" i="1"/>
                              <m:t>𝑉</m:t>
                            </m:r>
                          </m:e>
                          <m:sub>
                            <m:r>
                              <a:rPr lang="zh-CN" altLang="ar-AE" i="1"/>
                              <m:t>𝑡</m:t>
                            </m:r>
                          </m:sub>
                        </m:sSub>
                      </m:e>
                      <m:e>
                        <m:sSub>
                          <m:sSubPr>
                            <m:ctrlPr>
                              <a:rPr lang="ar-AE" altLang="zh-CN" i="1"/>
                            </m:ctrlPr>
                          </m:sSubPr>
                          <m:e>
                            <m:r>
                              <a:rPr lang="zh-CN" altLang="ar-AE" i="1"/>
                              <m:t>𝐸</m:t>
                            </m:r>
                          </m:e>
                          <m:sub>
                            <m:r>
                              <a:rPr lang="zh-CN" altLang="ar-AE" i="1"/>
                              <m:t>𝑡</m:t>
                            </m:r>
                          </m:sub>
                        </m:sSub>
                      </m:e>
                    </m:d>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Greedy search for rapid initial solutions</a:t>
                </a:r>
              </a:p>
              <a:p>
                <a:r>
                  <a:rPr lang="en-US" altLang="zh-CN" dirty="0">
                    <a:latin typeface="Times New Roman" panose="02020603050405020304" pitchFamily="18" charset="0"/>
                    <a:cs typeface="Times New Roman" panose="02020603050405020304" pitchFamily="18" charset="0"/>
                  </a:rPr>
                  <a:t>Monte Carlo Tree Search (MCTS) for based exploration–exploitation</a:t>
                </a:r>
              </a:p>
              <a:p>
                <a:r>
                  <a:rPr lang="en-US" altLang="zh-CN" dirty="0">
                    <a:latin typeface="Times New Roman" panose="02020603050405020304" pitchFamily="18" charset="0"/>
                    <a:cs typeface="Times New Roman" panose="02020603050405020304" pitchFamily="18" charset="0"/>
                  </a:rPr>
                  <a:t>Evolutionary algorithms for population-based optimization</a:t>
                </a:r>
              </a:p>
              <a:p>
                <a:r>
                  <a:rPr lang="en-US" altLang="zh-CN" dirty="0">
                    <a:latin typeface="Times New Roman" panose="02020603050405020304" pitchFamily="18" charset="0"/>
                    <a:cs typeface="Times New Roman" panose="02020603050405020304" pitchFamily="18" charset="0"/>
                  </a:rPr>
                  <a:t>Fitness = speedup (correctness-gated)</a:t>
                </a:r>
              </a:p>
              <a:p>
                <a:r>
                  <a:rPr lang="en-US" altLang="zh-CN" dirty="0">
                    <a:latin typeface="Times New Roman" panose="02020603050405020304" pitchFamily="18" charset="0"/>
                    <a:cs typeface="Times New Roman" panose="02020603050405020304" pitchFamily="18" charset="0"/>
                  </a:rPr>
                  <a:t>Termination via budget or convergence</a:t>
                </a:r>
                <a:endParaRPr lang="zh-CN" altLang="en-US" dirty="0">
                  <a:latin typeface="Times New Roman" panose="02020603050405020304" pitchFamily="18" charset="0"/>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EE3268F7-E42F-9DC0-D21B-E7526C4CC0A1}"/>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8042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ED1F16-0404-1069-168B-4A40125CEE06}"/>
              </a:ext>
            </a:extLst>
          </p:cNvPr>
          <p:cNvSpPr>
            <a:spLocks noGrp="1"/>
          </p:cNvSpPr>
          <p:nvPr>
            <p:ph type="title"/>
          </p:nvPr>
        </p:nvSpPr>
        <p:spPr/>
        <p:txBody>
          <a:bodyPr>
            <a:normAutofit/>
          </a:bodyPr>
          <a:lstStyle/>
          <a:p>
            <a:r>
              <a:rPr lang="en-US" altLang="zh-CN" sz="4000" dirty="0">
                <a:latin typeface="Times New Roman" panose="02020603050405020304" pitchFamily="18" charset="0"/>
                <a:cs typeface="Times New Roman" panose="02020603050405020304" pitchFamily="18" charset="0"/>
              </a:rPr>
              <a:t>3.2 Agentic Retrieval &amp; Self-Managed Context</a:t>
            </a:r>
            <a:endParaRPr lang="zh-CN" altLang="en-US" sz="40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5FEFC106-2166-42B4-D7AC-4AAC1AC1FBAD}"/>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Two-tier architecture: </a:t>
            </a:r>
          </a:p>
          <a:p>
            <a:pPr lvl="1"/>
            <a:r>
              <a:rPr lang="en-US" altLang="zh-CN" dirty="0">
                <a:latin typeface="Times New Roman" panose="02020603050405020304" pitchFamily="18" charset="0"/>
                <a:cs typeface="Times New Roman" panose="02020603050405020304" pitchFamily="18" charset="0"/>
              </a:rPr>
              <a:t>1) Context Memory Sub-Agent; 2) Deep Search Sub-Agent</a:t>
            </a:r>
          </a:p>
          <a:p>
            <a:r>
              <a:rPr lang="en-US" altLang="zh-CN" dirty="0">
                <a:latin typeface="Times New Roman" panose="02020603050405020304" pitchFamily="18" charset="0"/>
                <a:cs typeface="Times New Roman" panose="02020603050405020304" pitchFamily="18" charset="0"/>
              </a:rPr>
              <a:t>Index-guided hierarchical retrieval (not embedding search)</a:t>
            </a:r>
          </a:p>
          <a:p>
            <a:r>
              <a:rPr lang="en-US" altLang="zh-CN" dirty="0">
                <a:latin typeface="Times New Roman" panose="02020603050405020304" pitchFamily="18" charset="0"/>
                <a:cs typeface="Times New Roman" panose="02020603050405020304" pitchFamily="18" charset="0"/>
              </a:rPr>
              <a:t>Structured knowledge base:</a:t>
            </a:r>
          </a:p>
          <a:p>
            <a:pPr lvl="1"/>
            <a:r>
              <a:rPr lang="en-US" altLang="zh-CN" dirty="0">
                <a:latin typeface="Times New Roman" panose="02020603050405020304" pitchFamily="18" charset="0"/>
                <a:cs typeface="Times New Roman" panose="02020603050405020304" pitchFamily="18" charset="0"/>
              </a:rPr>
              <a:t>1) constraints/; 2) guidance/; 3) hardware/{</a:t>
            </a:r>
            <a:r>
              <a:rPr lang="en-US" altLang="zh-CN" dirty="0" err="1">
                <a:latin typeface="Times New Roman" panose="02020603050405020304" pitchFamily="18" charset="0"/>
                <a:cs typeface="Times New Roman" panose="02020603050405020304" pitchFamily="18" charset="0"/>
              </a:rPr>
              <a:t>nvidia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amd</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mtia</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Metadata–Object separation (relational store + artifact store)</a:t>
            </a:r>
          </a:p>
          <a:p>
            <a:r>
              <a:rPr lang="en-US" altLang="zh-CN" dirty="0">
                <a:latin typeface="Times New Roman" panose="02020603050405020304" pitchFamily="18" charset="0"/>
                <a:cs typeface="Times New Roman" panose="02020603050405020304" pitchFamily="18" charset="0"/>
              </a:rPr>
              <a:t>Runtime-adaptive prompt synthesis</a:t>
            </a:r>
          </a:p>
          <a:p>
            <a:r>
              <a:rPr lang="en-US" altLang="zh-CN" dirty="0">
                <a:latin typeface="Times New Roman" panose="02020603050405020304" pitchFamily="18" charset="0"/>
                <a:cs typeface="Times New Roman" panose="02020603050405020304" pitchFamily="18" charset="0"/>
              </a:rPr>
              <a:t>Cross-session knowledge reuse &amp; checkpointing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25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09E2C-1447-AC3E-E2E5-45D3127D0D3B}"/>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3.3 File &amp; Code Search</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40BEB55D-E544-1D58-762A-D73440E7D9CD}"/>
              </a:ext>
            </a:extLst>
          </p:cNvPr>
          <p:cNvSpPr>
            <a:spLocks noGrp="1"/>
          </p:cNvSpPr>
          <p:nvPr>
            <p:ph idx="1"/>
          </p:nvPr>
        </p:nvSpPr>
        <p:spPr/>
        <p:txBody>
          <a:bodyPr/>
          <a:lstStyle/>
          <a:p>
            <a:pPr marL="0" indent="0">
              <a:buNone/>
            </a:pPr>
            <a:r>
              <a:rPr lang="en-US" altLang="zh-CN" dirty="0"/>
              <a:t>Structured Code &amp; Knowledge Retrieval</a:t>
            </a:r>
          </a:p>
          <a:p>
            <a:r>
              <a:rPr lang="en-US" altLang="zh-CN" dirty="0"/>
              <a:t>Hierarchical file system knowledge base</a:t>
            </a:r>
          </a:p>
          <a:p>
            <a:r>
              <a:rPr lang="en-US" altLang="zh-CN" dirty="0"/>
              <a:t>Hardware-specific directories (NVIDIA / AMD / MTIA)</a:t>
            </a:r>
          </a:p>
          <a:p>
            <a:r>
              <a:rPr lang="en-US" altLang="zh-CN" dirty="0"/>
              <a:t>Optimization pattern library (TMA, async, warp specialization)</a:t>
            </a:r>
          </a:p>
          <a:p>
            <a:r>
              <a:rPr lang="en-US" altLang="zh-CN" dirty="0"/>
              <a:t>Retrieval-augmented dynamic prompt synthesis</a:t>
            </a:r>
            <a:endParaRPr lang="zh-CN" altLang="en-US" dirty="0"/>
          </a:p>
        </p:txBody>
      </p:sp>
    </p:spTree>
    <p:extLst>
      <p:ext uri="{BB962C8B-B14F-4D97-AF65-F5344CB8AC3E}">
        <p14:creationId xmlns:p14="http://schemas.microsoft.com/office/powerpoint/2010/main" val="3612110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65A9F4-E82E-BEB7-809C-2163996C760F}"/>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3.4 Evaluation &amp; Tooling Framework</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680A966-0248-4B36-078C-8B320389E807}"/>
              </a:ext>
            </a:extLst>
          </p:cNvPr>
          <p:cNvSpPr>
            <a:spLocks noGrp="1"/>
          </p:cNvSpPr>
          <p:nvPr>
            <p:ph idx="1"/>
          </p:nvPr>
        </p:nvSpPr>
        <p:spPr/>
        <p:txBody>
          <a:bodyPr/>
          <a:lstStyle/>
          <a:p>
            <a:pPr marL="0" indent="0">
              <a:buNone/>
            </a:pPr>
            <a:r>
              <a:rPr lang="en-US" altLang="zh-CN" dirty="0">
                <a:latin typeface="Times New Roman" panose="02020603050405020304" pitchFamily="18" charset="0"/>
                <a:cs typeface="Times New Roman" panose="02020603050405020304" pitchFamily="18" charset="0"/>
              </a:rPr>
              <a:t>Execution-Guided Evaluation Loop</a:t>
            </a:r>
          </a:p>
          <a:p>
            <a:r>
              <a:rPr lang="en-US" altLang="zh-CN" dirty="0">
                <a:latin typeface="Times New Roman" panose="02020603050405020304" pitchFamily="18" charset="0"/>
                <a:cs typeface="Times New Roman" panose="02020603050405020304" pitchFamily="18" charset="0"/>
              </a:rPr>
              <a:t>Dual implementation: </a:t>
            </a:r>
            <a:r>
              <a:rPr lang="en-US" altLang="zh-CN" dirty="0" err="1">
                <a:latin typeface="Times New Roman" panose="02020603050405020304" pitchFamily="18" charset="0"/>
                <a:cs typeface="Times New Roman" panose="02020603050405020304" pitchFamily="18" charset="0"/>
              </a:rPr>
              <a:t>PyTorch</a:t>
            </a:r>
            <a:r>
              <a:rPr lang="en-US" altLang="zh-CN" dirty="0">
                <a:latin typeface="Times New Roman" panose="02020603050405020304" pitchFamily="18" charset="0"/>
                <a:cs typeface="Times New Roman" panose="02020603050405020304" pitchFamily="18" charset="0"/>
              </a:rPr>
              <a:t> + Triton</a:t>
            </a:r>
          </a:p>
          <a:p>
            <a:r>
              <a:rPr lang="en-US" altLang="zh-CN" dirty="0">
                <a:latin typeface="Times New Roman" panose="02020603050405020304" pitchFamily="18" charset="0"/>
                <a:cs typeface="Times New Roman" panose="02020603050405020304" pitchFamily="18" charset="0"/>
              </a:rPr>
              <a:t>Correctness via </a:t>
            </a:r>
            <a:r>
              <a:rPr lang="en-US" altLang="zh-CN" dirty="0" err="1">
                <a:latin typeface="Times New Roman" panose="02020603050405020304" pitchFamily="18" charset="0"/>
                <a:cs typeface="Times New Roman" panose="02020603050405020304" pitchFamily="18" charset="0"/>
              </a:rPr>
              <a:t>TritonBench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Multi-level profiling:</a:t>
            </a:r>
          </a:p>
          <a:p>
            <a:pPr lvl="1"/>
            <a:r>
              <a:rPr lang="en-US" altLang="zh-CN" dirty="0">
                <a:latin typeface="Times New Roman" panose="02020603050405020304" pitchFamily="18" charset="0"/>
                <a:cs typeface="Times New Roman" panose="02020603050405020304" pitchFamily="18" charset="0"/>
              </a:rPr>
              <a:t>Torch Profiler (system-level)</a:t>
            </a:r>
          </a:p>
          <a:p>
            <a:pPr lvl="1"/>
            <a:r>
              <a:rPr lang="en-US" altLang="zh-CN" dirty="0">
                <a:latin typeface="Times New Roman" panose="02020603050405020304" pitchFamily="18" charset="0"/>
                <a:cs typeface="Times New Roman" panose="02020603050405020304" pitchFamily="18" charset="0"/>
              </a:rPr>
              <a:t>NCU (GPU counters)</a:t>
            </a:r>
          </a:p>
          <a:p>
            <a:pPr lvl="1"/>
            <a:r>
              <a:rPr lang="en-US" altLang="zh-CN" dirty="0">
                <a:latin typeface="Times New Roman" panose="02020603050405020304" pitchFamily="18" charset="0"/>
                <a:cs typeface="Times New Roman" panose="02020603050405020304" pitchFamily="18" charset="0"/>
              </a:rPr>
              <a:t>Proton / MPP (instruction-level)</a:t>
            </a:r>
          </a:p>
          <a:p>
            <a:pPr lvl="1"/>
            <a:r>
              <a:rPr lang="en-US" altLang="zh-CN" dirty="0">
                <a:latin typeface="Times New Roman" panose="02020603050405020304" pitchFamily="18" charset="0"/>
                <a:cs typeface="Times New Roman" panose="02020603050405020304" pitchFamily="18" charset="0"/>
              </a:rPr>
              <a:t>MTIA Insight</a:t>
            </a:r>
          </a:p>
          <a:p>
            <a:r>
              <a:rPr lang="en-US" altLang="zh-CN" dirty="0">
                <a:latin typeface="Times New Roman" panose="02020603050405020304" pitchFamily="18" charset="0"/>
                <a:cs typeface="Times New Roman" panose="02020603050405020304" pitchFamily="18" charset="0"/>
              </a:rPr>
              <a:t>Profiling signals feed back into search tree</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49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981218-CBD9-55CF-E87A-8CDC2084590F}"/>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Emerging AI-Powered Authoring</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D926FD0A-A4E6-E0AB-1263-003D85E05FFD}"/>
              </a:ext>
            </a:extLst>
          </p:cNvPr>
          <p:cNvSpPr>
            <a:spLocks noGrp="1"/>
          </p:cNvSpPr>
          <p:nvPr>
            <p:ph idx="1"/>
          </p:nvPr>
        </p:nvSpPr>
        <p:spPr>
          <a:xfrm>
            <a:off x="838200" y="1825625"/>
            <a:ext cx="10515600" cy="4919732"/>
          </a:xfrm>
        </p:spPr>
        <p:txBody>
          <a:bodyPr/>
          <a:lstStyle/>
          <a:p>
            <a:r>
              <a:rPr lang="en-US" altLang="zh-CN" dirty="0">
                <a:latin typeface="Times New Roman" panose="02020603050405020304" pitchFamily="18" charset="0"/>
                <a:cs typeface="Times New Roman" panose="02020603050405020304" pitchFamily="18" charset="0"/>
              </a:rPr>
              <a:t>Academic efforts:</a:t>
            </a:r>
          </a:p>
          <a:p>
            <a:pPr lvl="1"/>
            <a:r>
              <a:rPr lang="en-US" altLang="zh-CN" dirty="0" err="1">
                <a:latin typeface="Times New Roman" panose="02020603050405020304" pitchFamily="18" charset="0"/>
                <a:cs typeface="Times New Roman" panose="02020603050405020304" pitchFamily="18" charset="0"/>
              </a:rPr>
              <a:t>KernelBench</a:t>
            </a:r>
            <a:r>
              <a:rPr lang="en-US" altLang="zh-CN" dirty="0">
                <a:latin typeface="Times New Roman" panose="02020603050405020304" pitchFamily="18" charset="0"/>
                <a:cs typeface="Times New Roman" panose="02020603050405020304" pitchFamily="18" charset="0"/>
              </a:rPr>
              <a:t> (2025)</a:t>
            </a:r>
          </a:p>
          <a:p>
            <a:pPr lvl="1"/>
            <a:r>
              <a:rPr lang="en-US" altLang="zh-CN" dirty="0" err="1">
                <a:latin typeface="Times New Roman" panose="02020603050405020304" pitchFamily="18" charset="0"/>
                <a:cs typeface="Times New Roman" panose="02020603050405020304" pitchFamily="18" charset="0"/>
              </a:rPr>
              <a:t>AutoTriton</a:t>
            </a:r>
            <a:r>
              <a:rPr lang="en-US" altLang="zh-CN" dirty="0">
                <a:latin typeface="Times New Roman" panose="02020603050405020304" pitchFamily="18" charset="0"/>
                <a:cs typeface="Times New Roman" panose="02020603050405020304" pitchFamily="18" charset="0"/>
              </a:rPr>
              <a:t> (2025)</a:t>
            </a:r>
          </a:p>
          <a:p>
            <a:r>
              <a:rPr lang="en-US" altLang="zh-CN" dirty="0">
                <a:latin typeface="Times New Roman" panose="02020603050405020304" pitchFamily="18" charset="0"/>
                <a:cs typeface="Times New Roman" panose="02020603050405020304" pitchFamily="18" charset="0"/>
              </a:rPr>
              <a:t>Industry initiatives:</a:t>
            </a:r>
          </a:p>
          <a:p>
            <a:pPr lvl="1"/>
            <a:r>
              <a:rPr lang="en-US" altLang="zh-CN" dirty="0" err="1">
                <a:latin typeface="Times New Roman" panose="02020603050405020304" pitchFamily="18" charset="0"/>
                <a:cs typeface="Times New Roman" panose="02020603050405020304" pitchFamily="18" charset="0"/>
              </a:rPr>
              <a:t>KernelLLM</a:t>
            </a:r>
            <a:r>
              <a:rPr lang="en-US" altLang="zh-CN" dirty="0">
                <a:latin typeface="Times New Roman" panose="02020603050405020304" pitchFamily="18" charset="0"/>
                <a:cs typeface="Times New Roman" panose="02020603050405020304" pitchFamily="18" charset="0"/>
              </a:rPr>
              <a:t> (Meta, 2025)</a:t>
            </a:r>
          </a:p>
          <a:p>
            <a:pPr lvl="1"/>
            <a:r>
              <a:rPr lang="en-US" altLang="zh-CN" dirty="0">
                <a:latin typeface="Times New Roman" panose="02020603050405020304" pitchFamily="18" charset="0"/>
                <a:cs typeface="Times New Roman" panose="02020603050405020304" pitchFamily="18" charset="0"/>
              </a:rPr>
              <a:t>CWM (Meta, 2025)</a:t>
            </a:r>
          </a:p>
          <a:p>
            <a:pPr lvl="1"/>
            <a:r>
              <a:rPr lang="en-US" altLang="zh-CN" dirty="0" err="1">
                <a:latin typeface="Times New Roman" panose="02020603050405020304" pitchFamily="18" charset="0"/>
                <a:cs typeface="Times New Roman" panose="02020603050405020304" pitchFamily="18" charset="0"/>
              </a:rPr>
              <a:t>TritonRL</a:t>
            </a:r>
            <a:r>
              <a:rPr lang="en-US" altLang="zh-CN" dirty="0">
                <a:latin typeface="Times New Roman" panose="02020603050405020304" pitchFamily="18" charset="0"/>
                <a:cs typeface="Times New Roman" panose="02020603050405020304" pitchFamily="18" charset="0"/>
              </a:rPr>
              <a:t> (Amazon, 2025)</a:t>
            </a:r>
          </a:p>
          <a:p>
            <a:pPr lvl="1"/>
            <a:r>
              <a:rPr lang="en-US" altLang="zh-CN" dirty="0">
                <a:latin typeface="Times New Roman" panose="02020603050405020304" pitchFamily="18" charset="0"/>
                <a:cs typeface="Times New Roman" panose="02020603050405020304" pitchFamily="18" charset="0"/>
              </a:rPr>
              <a:t>GEAK-agent (AMD, 2025)</a:t>
            </a:r>
          </a:p>
          <a:p>
            <a:pPr lvl="1"/>
            <a:r>
              <a:rPr lang="en-US" altLang="zh-CN" dirty="0">
                <a:latin typeface="Times New Roman" panose="02020603050405020304" pitchFamily="18" charset="0"/>
                <a:cs typeface="Times New Roman" panose="02020603050405020304" pitchFamily="18" charset="0"/>
              </a:rPr>
              <a:t>Kevin (Cognition AI, 2025)</a:t>
            </a:r>
          </a:p>
          <a:p>
            <a:pPr marL="0" indent="0">
              <a:buNone/>
            </a:pPr>
            <a:r>
              <a:rPr lang="en-US" altLang="zh-CN" dirty="0">
                <a:latin typeface="Times New Roman" panose="02020603050405020304" pitchFamily="18" charset="0"/>
                <a:cs typeface="Times New Roman" panose="02020603050405020304" pitchFamily="18" charset="0"/>
              </a:rPr>
              <a:t>AI agents can generate competitive implementations on isolated OSS benchmarks.</a:t>
            </a:r>
          </a:p>
          <a:p>
            <a:pPr lvl="1"/>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908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E8ABD3D9-5E1D-E3C2-4B86-5C5EAACBFAF9}"/>
              </a:ext>
            </a:extLst>
          </p:cNvPr>
          <p:cNvPicPr>
            <a:picLocks noGrp="1" noChangeAspect="1"/>
          </p:cNvPicPr>
          <p:nvPr>
            <p:ph idx="1"/>
          </p:nvPr>
        </p:nvPicPr>
        <p:blipFill>
          <a:blip r:embed="rId2"/>
          <a:stretch>
            <a:fillRect/>
          </a:stretch>
        </p:blipFill>
        <p:spPr>
          <a:xfrm>
            <a:off x="221668" y="-129304"/>
            <a:ext cx="11767127" cy="7005966"/>
          </a:xfrm>
          <a:prstGeom prst="rect">
            <a:avLst/>
          </a:prstGeom>
        </p:spPr>
      </p:pic>
    </p:spTree>
    <p:extLst>
      <p:ext uri="{BB962C8B-B14F-4D97-AF65-F5344CB8AC3E}">
        <p14:creationId xmlns:p14="http://schemas.microsoft.com/office/powerpoint/2010/main" val="181265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标题 1">
            <a:extLst>
              <a:ext uri="{FF2B5EF4-FFF2-40B4-BE49-F238E27FC236}">
                <a16:creationId xmlns:a16="http://schemas.microsoft.com/office/drawing/2014/main" id="{9856B5B0-1D84-8994-0D4E-A6DEF858C3CC}"/>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altLang="zh-CN" sz="5600" kern="1200" dirty="0">
                <a:solidFill>
                  <a:srgbClr val="FFFFFF"/>
                </a:solidFill>
                <a:latin typeface="Times New Roman" panose="02020603050405020304" pitchFamily="18" charset="0"/>
                <a:cs typeface="Times New Roman" panose="02020603050405020304" pitchFamily="18" charset="0"/>
              </a:rPr>
              <a:t>CUDA Part</a:t>
            </a:r>
          </a:p>
        </p:txBody>
      </p:sp>
      <p:sp>
        <p:nvSpPr>
          <p:cNvPr id="2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8"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40" name="Straight Connector 3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97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标题 1">
            <a:extLst>
              <a:ext uri="{FF2B5EF4-FFF2-40B4-BE49-F238E27FC236}">
                <a16:creationId xmlns:a16="http://schemas.microsoft.com/office/drawing/2014/main" id="{D88204BC-A799-BFB5-61C8-CCD6C69EED3D}"/>
              </a:ext>
            </a:extLst>
          </p:cNvPr>
          <p:cNvSpPr>
            <a:spLocks noGrp="1"/>
          </p:cNvSpPr>
          <p:nvPr>
            <p:ph type="title"/>
          </p:nvPr>
        </p:nvSpPr>
        <p:spPr>
          <a:xfrm>
            <a:off x="1188069" y="381935"/>
            <a:ext cx="4008583" cy="5974414"/>
          </a:xfrm>
        </p:spPr>
        <p:txBody>
          <a:bodyPr anchor="ctr">
            <a:normAutofit/>
          </a:bodyPr>
          <a:lstStyle/>
          <a:p>
            <a:r>
              <a:rPr lang="en-US" altLang="zh-CN" sz="8000" dirty="0">
                <a:solidFill>
                  <a:srgbClr val="FFFFFF"/>
                </a:solidFill>
                <a:latin typeface="Times New Roman" panose="02020603050405020304" pitchFamily="18" charset="0"/>
                <a:cs typeface="Times New Roman" panose="02020603050405020304" pitchFamily="18" charset="0"/>
              </a:rPr>
              <a:t>Paper List</a:t>
            </a:r>
            <a:endParaRPr lang="zh-CN" altLang="en-US" sz="8000" dirty="0">
              <a:solidFill>
                <a:srgbClr val="FFFFFF"/>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内容占位符 2">
            <a:extLst>
              <a:ext uri="{FF2B5EF4-FFF2-40B4-BE49-F238E27FC236}">
                <a16:creationId xmlns:a16="http://schemas.microsoft.com/office/drawing/2014/main" id="{56873551-6A3A-298B-2007-0F5141399868}"/>
              </a:ext>
            </a:extLst>
          </p:cNvPr>
          <p:cNvSpPr>
            <a:spLocks noGrp="1"/>
          </p:cNvSpPr>
          <p:nvPr>
            <p:ph idx="1"/>
          </p:nvPr>
        </p:nvSpPr>
        <p:spPr>
          <a:xfrm>
            <a:off x="6297233" y="518400"/>
            <a:ext cx="5174329" cy="5837949"/>
          </a:xfrm>
        </p:spPr>
        <p:txBody>
          <a:bodyPr anchor="ctr">
            <a:normAutofit/>
          </a:bodyPr>
          <a:lstStyle/>
          <a:p>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CUDAForge</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(Academia,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a:solidFill>
                  <a:schemeClr val="tx1">
                    <a:alpha val="80000"/>
                  </a:schemeClr>
                </a:solidFill>
                <a:latin typeface="Times New Roman" panose="02020603050405020304" pitchFamily="18" charset="0"/>
                <a:cs typeface="Times New Roman" panose="02020603050405020304" pitchFamily="18" charset="0"/>
              </a:rPr>
              <a:t>STARK (Meta,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a:solidFill>
                  <a:schemeClr val="tx1">
                    <a:alpha val="80000"/>
                  </a:schemeClr>
                </a:solidFill>
                <a:latin typeface="Times New Roman" panose="02020603050405020304" pitchFamily="18" charset="0"/>
                <a:cs typeface="Times New Roman" panose="02020603050405020304" pitchFamily="18" charset="0"/>
              </a:rPr>
              <a:t>CUDA-LLM (Academia, 2025, Official CUDA samples,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LeetGPU</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a:solidFill>
                  <a:schemeClr val="tx1">
                    <a:alpha val="80000"/>
                  </a:schemeClr>
                </a:solidFill>
                <a:latin typeface="Times New Roman" panose="02020603050405020304" pitchFamily="18" charset="0"/>
                <a:cs typeface="Times New Roman" panose="02020603050405020304" pitchFamily="18" charset="0"/>
              </a:rPr>
              <a:t>Kevin (Cognition AI,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a:solidFill>
                  <a:schemeClr val="tx1">
                    <a:alpha val="80000"/>
                  </a:schemeClr>
                </a:solidFill>
                <a:latin typeface="Times New Roman" panose="02020603050405020304" pitchFamily="18" charset="0"/>
                <a:cs typeface="Times New Roman" panose="02020603050405020304" pitchFamily="18" charset="0"/>
              </a:rPr>
              <a:t>Toward Robust Agent CUDA Kernel Benchmarking, Verification, and Optimization (Sakana AI, 2025, own benchmark “robust-</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KernelBlaster</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(NVIDIA, 2026,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endParaRPr lang="en-US" altLang="zh-CN" sz="2000" dirty="0">
              <a:solidFill>
                <a:schemeClr val="tx1">
                  <a:alpha val="80000"/>
                </a:schemeClr>
              </a:solidFill>
              <a:latin typeface="Times New Roman" panose="02020603050405020304" pitchFamily="18" charset="0"/>
              <a:cs typeface="Times New Roman" panose="02020603050405020304" pitchFamily="18" charset="0"/>
            </a:endParaRPr>
          </a:p>
          <a:p>
            <a:endParaRPr lang="zh-CN" altLang="en-US" sz="2000" dirty="0">
              <a:solidFill>
                <a:schemeClr val="tx1">
                  <a:alpha val="80000"/>
                </a:schemeClr>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704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2879FE-7D53-5180-C146-F80B2758A07A}"/>
              </a:ext>
            </a:extLst>
          </p:cNvPr>
          <p:cNvSpPr>
            <a:spLocks noGrp="1"/>
          </p:cNvSpPr>
          <p:nvPr>
            <p:ph type="title"/>
          </p:nvPr>
        </p:nvSpPr>
        <p:spPr/>
        <p:txBody>
          <a:bodyPr>
            <a:noAutofit/>
          </a:bodyPr>
          <a:lstStyle/>
          <a:p>
            <a:r>
              <a:rPr lang="en-US" altLang="zh-CN" sz="3600" dirty="0" err="1">
                <a:solidFill>
                  <a:srgbClr val="FF0000"/>
                </a:solidFill>
                <a:latin typeface="Times New Roman" panose="02020603050405020304" pitchFamily="18" charset="0"/>
                <a:cs typeface="Times New Roman" panose="02020603050405020304" pitchFamily="18" charset="0"/>
              </a:rPr>
              <a:t>CUDAForge</a:t>
            </a:r>
            <a:r>
              <a:rPr lang="en-US" altLang="zh-CN" sz="3600" dirty="0">
                <a:solidFill>
                  <a:srgbClr val="FF0000"/>
                </a:solidFill>
                <a:latin typeface="Times New Roman" panose="02020603050405020304" pitchFamily="18" charset="0"/>
                <a:cs typeface="Times New Roman" panose="02020603050405020304" pitchFamily="18" charset="0"/>
              </a:rPr>
              <a:t>: An Agent Framework with Hardware Feedback for CUDA Kernel Optimization</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51414F2C-4D95-CE8B-373B-D1A66D0ED947}"/>
              </a:ext>
            </a:extLst>
          </p:cNvPr>
          <p:cNvSpPr>
            <a:spLocks noGrp="1"/>
          </p:cNvSpPr>
          <p:nvPr>
            <p:ph idx="1"/>
          </p:nvPr>
        </p:nvSpPr>
        <p:spPr>
          <a:xfrm>
            <a:off x="838200" y="1825624"/>
            <a:ext cx="10515600" cy="5032375"/>
          </a:xfrm>
        </p:spPr>
        <p:txBody>
          <a:bodyPr/>
          <a:lstStyle/>
          <a:p>
            <a:r>
              <a:rPr lang="en-US" altLang="zh-CN" dirty="0">
                <a:latin typeface="Times New Roman" panose="02020603050405020304" pitchFamily="18" charset="0"/>
                <a:cs typeface="Times New Roman" panose="02020603050405020304" pitchFamily="18" charset="0"/>
              </a:rPr>
              <a:t>Motivation:</a:t>
            </a:r>
          </a:p>
          <a:p>
            <a:pPr lvl="1"/>
            <a:r>
              <a:rPr lang="en-US" altLang="zh-CN" dirty="0">
                <a:latin typeface="Times New Roman" panose="02020603050405020304" pitchFamily="18" charset="0"/>
                <a:cs typeface="Times New Roman" panose="02020603050405020304" pitchFamily="18" charset="0"/>
              </a:rPr>
              <a:t>CUDA kernels are critical for large-scale LLM training</a:t>
            </a:r>
          </a:p>
          <a:p>
            <a:pPr lvl="1"/>
            <a:r>
              <a:rPr lang="en-US" altLang="zh-CN" dirty="0">
                <a:latin typeface="Times New Roman" panose="02020603050405020304" pitchFamily="18" charset="0"/>
                <a:cs typeface="Times New Roman" panose="02020603050405020304" pitchFamily="18" charset="0"/>
              </a:rPr>
              <a:t>Manual optimization is expensive and requires deep GPU expertise</a:t>
            </a:r>
          </a:p>
          <a:p>
            <a:pPr lvl="1"/>
            <a:r>
              <a:rPr lang="en-US" altLang="zh-CN" dirty="0">
                <a:latin typeface="Times New Roman" panose="02020603050405020304" pitchFamily="18" charset="0"/>
                <a:cs typeface="Times New Roman" panose="02020603050405020304" pitchFamily="18" charset="0"/>
              </a:rPr>
              <a:t>High development barrier (e.g., FlashAttentionV3 took 2+ years after Hopper release)</a:t>
            </a:r>
          </a:p>
          <a:p>
            <a:r>
              <a:rPr lang="en-US" altLang="zh-CN" dirty="0">
                <a:latin typeface="Times New Roman" panose="02020603050405020304" pitchFamily="18" charset="0"/>
                <a:cs typeface="Times New Roman" panose="02020603050405020304" pitchFamily="18" charset="0"/>
              </a:rPr>
              <a:t>Existing Works</a:t>
            </a:r>
          </a:p>
          <a:p>
            <a:pPr lvl="1"/>
            <a:r>
              <a:rPr lang="en-US" altLang="zh-CN" b="1" dirty="0">
                <a:latin typeface="Times New Roman" panose="02020603050405020304" pitchFamily="18" charset="0"/>
                <a:cs typeface="Times New Roman" panose="02020603050405020304" pitchFamily="18" charset="0"/>
              </a:rPr>
              <a:t>RL-based methods</a:t>
            </a:r>
            <a:r>
              <a:rPr lang="en-US" altLang="zh-CN" dirty="0">
                <a:latin typeface="Times New Roman" panose="02020603050405020304" pitchFamily="18" charset="0"/>
                <a:cs typeface="Times New Roman" panose="02020603050405020304" pitchFamily="18" charset="0"/>
              </a:rPr>
              <a:t> (CUDA-L1, Kevin)</a:t>
            </a:r>
          </a:p>
          <a:p>
            <a:pPr lvl="1"/>
            <a:r>
              <a:rPr lang="en-US" altLang="zh-CN" b="1" dirty="0">
                <a:latin typeface="Times New Roman" panose="02020603050405020304" pitchFamily="18" charset="0"/>
                <a:cs typeface="Times New Roman" panose="02020603050405020304" pitchFamily="18" charset="0"/>
              </a:rPr>
              <a:t>Agent-based pipelines</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KernelBench</a:t>
            </a:r>
            <a:r>
              <a:rPr lang="en-US" altLang="zh-CN" dirty="0">
                <a:latin typeface="Times New Roman" panose="02020603050405020304" pitchFamily="18" charset="0"/>
                <a:cs typeface="Times New Roman" panose="02020603050405020304" pitchFamily="18" charset="0"/>
              </a:rPr>
              <a:t>, </a:t>
            </a:r>
            <a:r>
              <a:rPr lang="en-US" altLang="zh-CN" dirty="0">
                <a:solidFill>
                  <a:schemeClr val="tx1">
                    <a:alpha val="80000"/>
                  </a:schemeClr>
                </a:solidFill>
                <a:latin typeface="Times New Roman" panose="02020603050405020304" pitchFamily="18" charset="0"/>
                <a:cs typeface="Times New Roman" panose="02020603050405020304" pitchFamily="18" charset="0"/>
              </a:rPr>
              <a:t>Toward Robust Agent CUDA Kernel</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Key Limitations</a:t>
            </a:r>
          </a:p>
          <a:p>
            <a:pPr lvl="1"/>
            <a:r>
              <a:rPr lang="en-US" altLang="zh-CN" dirty="0">
                <a:latin typeface="Times New Roman" panose="02020603050405020304" pitchFamily="18" charset="0"/>
                <a:cs typeface="Times New Roman" panose="02020603050405020304" pitchFamily="18" charset="0"/>
              </a:rPr>
              <a:t>Limited kernel efficiency</a:t>
            </a:r>
          </a:p>
          <a:p>
            <a:pPr lvl="1"/>
            <a:r>
              <a:rPr lang="en-US" altLang="zh-CN" dirty="0">
                <a:latin typeface="Times New Roman" panose="02020603050405020304" pitchFamily="18" charset="0"/>
                <a:cs typeface="Times New Roman" panose="02020603050405020304" pitchFamily="18" charset="0"/>
              </a:rPr>
              <a:t>High training and inference cost</a:t>
            </a:r>
          </a:p>
          <a:p>
            <a:pPr lvl="1"/>
            <a:r>
              <a:rPr lang="en-US" altLang="zh-CN" dirty="0">
                <a:latin typeface="Times New Roman" panose="02020603050405020304" pitchFamily="18" charset="0"/>
                <a:cs typeface="Times New Roman" panose="02020603050405020304" pitchFamily="18" charset="0"/>
              </a:rPr>
              <a:t>Lack of hardware feedback</a:t>
            </a:r>
          </a:p>
        </p:txBody>
      </p:sp>
    </p:spTree>
    <p:extLst>
      <p:ext uri="{BB962C8B-B14F-4D97-AF65-F5344CB8AC3E}">
        <p14:creationId xmlns:p14="http://schemas.microsoft.com/office/powerpoint/2010/main" val="119067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815D1D-9837-506E-7B4B-2F491FF79C0A}"/>
              </a:ext>
            </a:extLst>
          </p:cNvPr>
          <p:cNvSpPr>
            <a:spLocks noGrp="1"/>
          </p:cNvSpPr>
          <p:nvPr>
            <p:ph type="title"/>
          </p:nvPr>
        </p:nvSpPr>
        <p:spPr/>
        <p:txBody>
          <a:bodyPr>
            <a:noAutofit/>
          </a:bodyPr>
          <a:lstStyle/>
          <a:p>
            <a:r>
              <a:rPr lang="en-US" altLang="zh-CN" sz="3600" dirty="0" err="1">
                <a:solidFill>
                  <a:srgbClr val="FF0000"/>
                </a:solidFill>
                <a:latin typeface="Times New Roman" panose="02020603050405020304" pitchFamily="18" charset="0"/>
                <a:cs typeface="Times New Roman" panose="02020603050405020304" pitchFamily="18" charset="0"/>
              </a:rPr>
              <a:t>CUDAForge</a:t>
            </a:r>
            <a:r>
              <a:rPr lang="en-US" altLang="zh-CN" sz="3600" dirty="0">
                <a:solidFill>
                  <a:srgbClr val="FF0000"/>
                </a:solidFill>
                <a:latin typeface="Times New Roman" panose="02020603050405020304" pitchFamily="18" charset="0"/>
                <a:cs typeface="Times New Roman" panose="02020603050405020304" pitchFamily="18" charset="0"/>
              </a:rPr>
              <a:t>: An Agent Framework with Hardware Feedback for CUDA Kernel Optimization</a:t>
            </a:r>
            <a:endParaRPr lang="zh-CN" altLang="en-US" sz="3600" dirty="0"/>
          </a:p>
        </p:txBody>
      </p:sp>
      <p:sp>
        <p:nvSpPr>
          <p:cNvPr id="3" name="内容占位符 2">
            <a:extLst>
              <a:ext uri="{FF2B5EF4-FFF2-40B4-BE49-F238E27FC236}">
                <a16:creationId xmlns:a16="http://schemas.microsoft.com/office/drawing/2014/main" id="{0E1ADA84-CA3A-AA17-DF3D-B41B579F045B}"/>
              </a:ext>
            </a:extLst>
          </p:cNvPr>
          <p:cNvSpPr>
            <a:spLocks noGrp="1"/>
          </p:cNvSpPr>
          <p:nvPr>
            <p:ph idx="1"/>
          </p:nvPr>
        </p:nvSpPr>
        <p:spPr>
          <a:xfrm>
            <a:off x="838200" y="1825625"/>
            <a:ext cx="10515600" cy="4852266"/>
          </a:xfrm>
        </p:spPr>
        <p:txBody>
          <a:bodyPr>
            <a:normAutofit lnSpcReduction="10000"/>
          </a:bodyPr>
          <a:lstStyle/>
          <a:p>
            <a:r>
              <a:rPr lang="en-US" altLang="zh-CN" dirty="0">
                <a:latin typeface="Times New Roman" panose="02020603050405020304" pitchFamily="18" charset="0"/>
                <a:cs typeface="Times New Roman" panose="02020603050405020304" pitchFamily="18" charset="0"/>
              </a:rPr>
              <a:t>Core Design</a:t>
            </a:r>
          </a:p>
          <a:p>
            <a:pPr lvl="1"/>
            <a:r>
              <a:rPr lang="en-US" altLang="zh-CN" dirty="0">
                <a:latin typeface="Times New Roman" panose="02020603050405020304" pitchFamily="18" charset="0"/>
                <a:cs typeface="Times New Roman" panose="02020603050405020304" pitchFamily="18" charset="0"/>
              </a:rPr>
              <a:t>Training-free multi-agent framework</a:t>
            </a:r>
          </a:p>
          <a:p>
            <a:pPr lvl="1"/>
            <a:r>
              <a:rPr lang="en-US" altLang="zh-CN" dirty="0">
                <a:latin typeface="Times New Roman" panose="02020603050405020304" pitchFamily="18" charset="0"/>
                <a:cs typeface="Times New Roman" panose="02020603050405020304" pitchFamily="18" charset="0"/>
              </a:rPr>
              <a:t>Two specialized roles:</a:t>
            </a:r>
          </a:p>
          <a:p>
            <a:pPr lvl="2"/>
            <a:r>
              <a:rPr lang="en-US" altLang="zh-CN" b="1" dirty="0">
                <a:latin typeface="Times New Roman" panose="02020603050405020304" pitchFamily="18" charset="0"/>
                <a:cs typeface="Times New Roman" panose="02020603050405020304" pitchFamily="18" charset="0"/>
              </a:rPr>
              <a:t>Coder</a:t>
            </a:r>
            <a:r>
              <a:rPr lang="en-US" altLang="zh-CN" dirty="0">
                <a:latin typeface="Times New Roman" panose="02020603050405020304" pitchFamily="18" charset="0"/>
                <a:cs typeface="Times New Roman" panose="02020603050405020304" pitchFamily="18" charset="0"/>
              </a:rPr>
              <a:t> – generates candidate kernels</a:t>
            </a:r>
          </a:p>
          <a:p>
            <a:pPr lvl="2"/>
            <a:r>
              <a:rPr lang="en-US" altLang="zh-CN" b="1" dirty="0">
                <a:latin typeface="Times New Roman" panose="02020603050405020304" pitchFamily="18" charset="0"/>
                <a:cs typeface="Times New Roman" panose="02020603050405020304" pitchFamily="18" charset="0"/>
              </a:rPr>
              <a:t>Judge</a:t>
            </a:r>
            <a:r>
              <a:rPr lang="en-US" altLang="zh-CN" dirty="0">
                <a:latin typeface="Times New Roman" panose="02020603050405020304" pitchFamily="18" charset="0"/>
                <a:cs typeface="Times New Roman" panose="02020603050405020304" pitchFamily="18" charset="0"/>
              </a:rPr>
              <a:t> – analyzes runtime + hardware feedback</a:t>
            </a:r>
          </a:p>
          <a:p>
            <a:pPr lvl="1"/>
            <a:r>
              <a:rPr lang="en-US" altLang="zh-CN" dirty="0">
                <a:latin typeface="Times New Roman" panose="02020603050405020304" pitchFamily="18" charset="0"/>
                <a:cs typeface="Times New Roman" panose="02020603050405020304" pitchFamily="18" charset="0"/>
              </a:rPr>
              <a:t>Integrates </a:t>
            </a:r>
            <a:r>
              <a:rPr lang="en-US" altLang="zh-CN" b="1" dirty="0">
                <a:latin typeface="Times New Roman" panose="02020603050405020304" pitchFamily="18" charset="0"/>
                <a:cs typeface="Times New Roman" panose="02020603050405020304" pitchFamily="18" charset="0"/>
              </a:rPr>
              <a:t>NCU metrics &amp; GPU specifications</a:t>
            </a:r>
          </a:p>
          <a:p>
            <a:r>
              <a:rPr lang="en-US" altLang="zh-CN" dirty="0">
                <a:latin typeface="Times New Roman" panose="02020603050405020304" pitchFamily="18" charset="0"/>
                <a:cs typeface="Times New Roman" panose="02020603050405020304" pitchFamily="18" charset="0"/>
              </a:rPr>
              <a:t>Key Advantages</a:t>
            </a:r>
          </a:p>
          <a:p>
            <a:pPr lvl="1"/>
            <a:r>
              <a:rPr lang="en-US" altLang="zh-CN" dirty="0">
                <a:latin typeface="Times New Roman" panose="02020603050405020304" pitchFamily="18" charset="0"/>
                <a:cs typeface="Times New Roman" panose="02020603050405020304" pitchFamily="18" charset="0"/>
              </a:rPr>
              <a:t>Hardware-aware, targeted optimization</a:t>
            </a:r>
          </a:p>
          <a:p>
            <a:pPr lvl="1"/>
            <a:r>
              <a:rPr lang="en-US" altLang="zh-CN" dirty="0">
                <a:latin typeface="Times New Roman" panose="02020603050405020304" pitchFamily="18" charset="0"/>
                <a:cs typeface="Times New Roman" panose="02020603050405020304" pitchFamily="18" charset="0"/>
              </a:rPr>
              <a:t>Low cost (~26.5 min, ~$0.3 per kernel)</a:t>
            </a:r>
          </a:p>
          <a:p>
            <a:pPr lvl="1"/>
            <a:r>
              <a:rPr lang="en-US" altLang="zh-CN" dirty="0">
                <a:latin typeface="Times New Roman" panose="02020603050405020304" pitchFamily="18" charset="0"/>
                <a:cs typeface="Times New Roman" panose="02020603050405020304" pitchFamily="18" charset="0"/>
              </a:rPr>
              <a:t>Strong performance (1.68× avg speedup, up to 2.27× if increase number of iteration)</a:t>
            </a:r>
          </a:p>
          <a:p>
            <a:pPr lvl="1"/>
            <a:r>
              <a:rPr lang="en-US" altLang="zh-CN" dirty="0">
                <a:latin typeface="Times New Roman" panose="02020603050405020304" pitchFamily="18" charset="0"/>
                <a:cs typeface="Times New Roman" panose="02020603050405020304" pitchFamily="18" charset="0"/>
              </a:rPr>
              <a:t>Cross-GPU &amp; cross-model generalization</a:t>
            </a:r>
          </a:p>
          <a:p>
            <a:pPr lvl="1"/>
            <a:r>
              <a:rPr lang="en-US" altLang="zh-CN" dirty="0">
                <a:latin typeface="Times New Roman" panose="02020603050405020304" pitchFamily="18" charset="0"/>
                <a:cs typeface="Times New Roman" panose="02020603050405020304" pitchFamily="18" charset="0"/>
              </a:rPr>
              <a:t>Test-time scaling improves solution quality</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939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DEADF0-375A-CEEF-A97C-2E0B393A0C1E}"/>
              </a:ext>
            </a:extLst>
          </p:cNvPr>
          <p:cNvSpPr>
            <a:spLocks noGrp="1"/>
          </p:cNvSpPr>
          <p:nvPr>
            <p:ph type="title"/>
          </p:nvPr>
        </p:nvSpPr>
        <p:spPr/>
        <p:txBody>
          <a:bodyPr>
            <a:noAutofit/>
          </a:bodyPr>
          <a:lstStyle/>
          <a:p>
            <a:r>
              <a:rPr lang="en-US" altLang="zh-CN" sz="3600" dirty="0" err="1">
                <a:solidFill>
                  <a:srgbClr val="FF0000"/>
                </a:solidFill>
                <a:latin typeface="Times New Roman" panose="02020603050405020304" pitchFamily="18" charset="0"/>
                <a:cs typeface="Times New Roman" panose="02020603050405020304" pitchFamily="18" charset="0"/>
              </a:rPr>
              <a:t>CUDAForge</a:t>
            </a:r>
            <a:r>
              <a:rPr lang="en-US" altLang="zh-CN" sz="3600" dirty="0">
                <a:solidFill>
                  <a:srgbClr val="FF0000"/>
                </a:solidFill>
                <a:latin typeface="Times New Roman" panose="02020603050405020304" pitchFamily="18" charset="0"/>
                <a:cs typeface="Times New Roman" panose="02020603050405020304" pitchFamily="18" charset="0"/>
              </a:rPr>
              <a:t>: An Agent Framework with Hardware Feedback for CUDA Kernel Optimization</a:t>
            </a:r>
            <a:endParaRPr lang="zh-CN" altLang="en-US" sz="3600" dirty="0"/>
          </a:p>
        </p:txBody>
      </p:sp>
      <p:pic>
        <p:nvPicPr>
          <p:cNvPr id="5" name="内容占位符 4">
            <a:extLst>
              <a:ext uri="{FF2B5EF4-FFF2-40B4-BE49-F238E27FC236}">
                <a16:creationId xmlns:a16="http://schemas.microsoft.com/office/drawing/2014/main" id="{DCC72597-0662-2693-0745-4EEC61258A77}"/>
              </a:ext>
            </a:extLst>
          </p:cNvPr>
          <p:cNvPicPr>
            <a:picLocks noGrp="1" noChangeAspect="1"/>
          </p:cNvPicPr>
          <p:nvPr>
            <p:ph idx="1"/>
          </p:nvPr>
        </p:nvPicPr>
        <p:blipFill>
          <a:blip r:embed="rId3"/>
          <a:stretch>
            <a:fillRect/>
          </a:stretch>
        </p:blipFill>
        <p:spPr>
          <a:xfrm>
            <a:off x="1053143" y="1987008"/>
            <a:ext cx="10085714" cy="4028571"/>
          </a:xfrm>
          <a:prstGeom prst="rect">
            <a:avLst/>
          </a:prstGeom>
        </p:spPr>
      </p:pic>
    </p:spTree>
    <p:extLst>
      <p:ext uri="{BB962C8B-B14F-4D97-AF65-F5344CB8AC3E}">
        <p14:creationId xmlns:p14="http://schemas.microsoft.com/office/powerpoint/2010/main" val="3355151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50A7A-92F3-5F2A-5CDC-B244AFD3E5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17A86A-F0D4-2ED4-B7A5-40303D5F6263}"/>
              </a:ext>
            </a:extLst>
          </p:cNvPr>
          <p:cNvSpPr>
            <a:spLocks noGrp="1"/>
          </p:cNvSpPr>
          <p:nvPr>
            <p:ph type="title"/>
          </p:nvPr>
        </p:nvSpPr>
        <p:spPr/>
        <p:txBody>
          <a:bodyPr>
            <a:noAutofit/>
          </a:bodyPr>
          <a:lstStyle/>
          <a:p>
            <a:r>
              <a:rPr lang="en-US" altLang="zh-CN" sz="3600" dirty="0" err="1">
                <a:solidFill>
                  <a:srgbClr val="FF0000"/>
                </a:solidFill>
                <a:latin typeface="Times New Roman" panose="02020603050405020304" pitchFamily="18" charset="0"/>
                <a:cs typeface="Times New Roman" panose="02020603050405020304" pitchFamily="18" charset="0"/>
              </a:rPr>
              <a:t>CUDAForge</a:t>
            </a:r>
            <a:r>
              <a:rPr lang="en-US" altLang="zh-CN" sz="3600" dirty="0">
                <a:solidFill>
                  <a:srgbClr val="FF0000"/>
                </a:solidFill>
                <a:latin typeface="Times New Roman" panose="02020603050405020304" pitchFamily="18" charset="0"/>
                <a:cs typeface="Times New Roman" panose="02020603050405020304" pitchFamily="18" charset="0"/>
              </a:rPr>
              <a:t>: An Agent Framework with Hardware Feedback for CUDA Kernel Optimization</a:t>
            </a:r>
            <a:endParaRPr lang="zh-CN" altLang="en-US" sz="3600" dirty="0"/>
          </a:p>
        </p:txBody>
      </p:sp>
      <p:sp>
        <p:nvSpPr>
          <p:cNvPr id="3" name="内容占位符 2">
            <a:extLst>
              <a:ext uri="{FF2B5EF4-FFF2-40B4-BE49-F238E27FC236}">
                <a16:creationId xmlns:a16="http://schemas.microsoft.com/office/drawing/2014/main" id="{DB4C873D-1C23-DCBC-71E4-58E7AE01B083}"/>
              </a:ext>
            </a:extLst>
          </p:cNvPr>
          <p:cNvSpPr>
            <a:spLocks noGrp="1"/>
          </p:cNvSpPr>
          <p:nvPr>
            <p:ph idx="1"/>
          </p:nvPr>
        </p:nvSpPr>
        <p:spPr>
          <a:xfrm>
            <a:off x="838200" y="1825625"/>
            <a:ext cx="10515600" cy="4953866"/>
          </a:xfrm>
        </p:spPr>
        <p:txBody>
          <a:bodyPr/>
          <a:lstStyle/>
          <a:p>
            <a:r>
              <a:rPr lang="en-US" altLang="zh-CN" dirty="0">
                <a:latin typeface="Times New Roman" panose="02020603050405020304" pitchFamily="18" charset="0"/>
                <a:cs typeface="Times New Roman" panose="02020603050405020304" pitchFamily="18" charset="0"/>
              </a:rPr>
              <a:t>Component Design</a:t>
            </a:r>
          </a:p>
          <a:p>
            <a:pPr lvl="1"/>
            <a:r>
              <a:rPr lang="en-US" altLang="zh-CN" dirty="0">
                <a:latin typeface="Times New Roman" panose="02020603050405020304" pitchFamily="18" charset="0"/>
                <a:cs typeface="Times New Roman" panose="02020603050405020304" pitchFamily="18" charset="0"/>
              </a:rPr>
              <a:t>Coder:</a:t>
            </a:r>
          </a:p>
          <a:p>
            <a:pPr lvl="2"/>
            <a:r>
              <a:rPr lang="en-US" altLang="zh-CN" dirty="0">
                <a:latin typeface="Times New Roman" panose="02020603050405020304" pitchFamily="18" charset="0"/>
                <a:cs typeface="Times New Roman" panose="02020603050405020304" pitchFamily="18" charset="0"/>
              </a:rPr>
              <a:t>One-shot </a:t>
            </a:r>
            <a:r>
              <a:rPr lang="en-US" altLang="zh-CN" dirty="0" err="1">
                <a:latin typeface="Times New Roman" panose="02020603050405020304" pitchFamily="18" charset="0"/>
                <a:cs typeface="Times New Roman" panose="02020603050405020304" pitchFamily="18" charset="0"/>
              </a:rPr>
              <a:t>Pytorch</a:t>
            </a:r>
            <a:r>
              <a:rPr lang="en-US" altLang="zh-CN" dirty="0">
                <a:latin typeface="Times New Roman" panose="02020603050405020304" pitchFamily="18" charset="0"/>
                <a:cs typeface="Times New Roman" panose="02020603050405020304" pitchFamily="18" charset="0"/>
              </a:rPr>
              <a:t> to CUDA example; generate kernel round by round</a:t>
            </a:r>
          </a:p>
          <a:p>
            <a:pPr lvl="2"/>
            <a:r>
              <a:rPr lang="en-US" altLang="zh-CN" b="1" dirty="0">
                <a:solidFill>
                  <a:srgbClr val="FF0000"/>
                </a:solidFill>
                <a:latin typeface="Times New Roman" panose="02020603050405020304" pitchFamily="18" charset="0"/>
                <a:cs typeface="Times New Roman" panose="02020603050405020304" pitchFamily="18" charset="0"/>
              </a:rPr>
              <a:t>Memory Scope Design</a:t>
            </a:r>
          </a:p>
          <a:p>
            <a:pPr lvl="3"/>
            <a:r>
              <a:rPr lang="en-US" altLang="zh-CN" dirty="0">
                <a:latin typeface="Times New Roman" panose="02020603050405020304" pitchFamily="18" charset="0"/>
                <a:cs typeface="Times New Roman" panose="02020603050405020304" pitchFamily="18" charset="0"/>
              </a:rPr>
              <a:t>No full dialogue history</a:t>
            </a:r>
          </a:p>
          <a:p>
            <a:pPr lvl="3"/>
            <a:r>
              <a:rPr lang="en-US" altLang="zh-CN" dirty="0">
                <a:latin typeface="Times New Roman" panose="02020603050405020304" pitchFamily="18" charset="0"/>
                <a:cs typeface="Times New Roman" panose="02020603050405020304" pitchFamily="18" charset="0"/>
              </a:rPr>
              <a:t>Each round receives only: last judge feedback; previous kernel; task description -&gt; reduces hallucination; lowers API cost; enables focused refinement</a:t>
            </a:r>
          </a:p>
          <a:p>
            <a:pPr lvl="1"/>
            <a:r>
              <a:rPr lang="en-US" altLang="zh-CN" dirty="0">
                <a:latin typeface="Times New Roman" panose="02020603050405020304" pitchFamily="18" charset="0"/>
                <a:cs typeface="Times New Roman" panose="02020603050405020304" pitchFamily="18" charset="0"/>
              </a:rPr>
              <a:t>Correctness Tests: Just compare results</a:t>
            </a:r>
          </a:p>
          <a:p>
            <a:pPr lvl="1"/>
            <a:r>
              <a:rPr lang="en-US" altLang="zh-CN" dirty="0">
                <a:latin typeface="Times New Roman" panose="02020603050405020304" pitchFamily="18" charset="0"/>
                <a:cs typeface="Times New Roman" panose="02020603050405020304" pitchFamily="18" charset="0"/>
              </a:rPr>
              <a:t>Judge:</a:t>
            </a:r>
          </a:p>
          <a:p>
            <a:pPr lvl="2"/>
            <a:r>
              <a:rPr lang="en-US" altLang="zh-CN" dirty="0">
                <a:latin typeface="Times New Roman" panose="02020603050405020304" pitchFamily="18" charset="0"/>
                <a:cs typeface="Times New Roman" panose="02020603050405020304" pitchFamily="18" charset="0"/>
              </a:rPr>
              <a:t>Also no full dialogue history</a:t>
            </a:r>
          </a:p>
          <a:p>
            <a:pPr lvl="2"/>
            <a:r>
              <a:rPr lang="en-US" altLang="zh-CN" dirty="0">
                <a:solidFill>
                  <a:srgbClr val="FF0000"/>
                </a:solidFill>
                <a:latin typeface="Times New Roman" panose="02020603050405020304" pitchFamily="18" charset="0"/>
                <a:cs typeface="Times New Roman" panose="02020603050405020304" pitchFamily="18" charset="0"/>
              </a:rPr>
              <a:t>Two modes: 1) Correction (runtime/compile errors)  2) Optimization (NCU-based bottleneck analysis)</a:t>
            </a:r>
          </a:p>
          <a:p>
            <a:pPr lvl="2"/>
            <a:r>
              <a:rPr lang="en-US" altLang="zh-CN" dirty="0">
                <a:latin typeface="Times New Roman" panose="02020603050405020304" pitchFamily="18" charset="0"/>
                <a:cs typeface="Times New Roman" panose="02020603050405020304" pitchFamily="18" charset="0"/>
              </a:rPr>
              <a:t>Outputs structured JSON feedback</a:t>
            </a:r>
          </a:p>
          <a:p>
            <a:pPr lvl="1"/>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658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CBB50-6FD6-10E7-BBA0-8A3CC7F5D2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2AB6EE8-A91E-48D5-4221-A5EBD7335ABB}"/>
              </a:ext>
            </a:extLst>
          </p:cNvPr>
          <p:cNvSpPr>
            <a:spLocks noGrp="1"/>
          </p:cNvSpPr>
          <p:nvPr>
            <p:ph type="title"/>
          </p:nvPr>
        </p:nvSpPr>
        <p:spPr>
          <a:xfrm>
            <a:off x="838200" y="-13564"/>
            <a:ext cx="10515600" cy="1325563"/>
          </a:xfrm>
        </p:spPr>
        <p:txBody>
          <a:bodyPr>
            <a:noAutofit/>
          </a:bodyPr>
          <a:lstStyle/>
          <a:p>
            <a:r>
              <a:rPr lang="en-US" altLang="zh-CN" sz="3600" dirty="0" err="1">
                <a:solidFill>
                  <a:srgbClr val="FF0000"/>
                </a:solidFill>
                <a:latin typeface="Times New Roman" panose="02020603050405020304" pitchFamily="18" charset="0"/>
                <a:cs typeface="Times New Roman" panose="02020603050405020304" pitchFamily="18" charset="0"/>
              </a:rPr>
              <a:t>CUDAForge</a:t>
            </a:r>
            <a:r>
              <a:rPr lang="en-US" altLang="zh-CN" sz="3600" dirty="0">
                <a:solidFill>
                  <a:srgbClr val="FF0000"/>
                </a:solidFill>
                <a:latin typeface="Times New Roman" panose="02020603050405020304" pitchFamily="18" charset="0"/>
                <a:cs typeface="Times New Roman" panose="02020603050405020304" pitchFamily="18" charset="0"/>
              </a:rPr>
              <a:t>: An Agent Framework with Hardware Feedback for CUDA Kernel Optimization</a:t>
            </a:r>
            <a:endParaRPr lang="zh-CN" altLang="en-US" sz="3600" dirty="0"/>
          </a:p>
        </p:txBody>
      </p:sp>
      <p:sp>
        <p:nvSpPr>
          <p:cNvPr id="3" name="内容占位符 2">
            <a:extLst>
              <a:ext uri="{FF2B5EF4-FFF2-40B4-BE49-F238E27FC236}">
                <a16:creationId xmlns:a16="http://schemas.microsoft.com/office/drawing/2014/main" id="{CB4E062B-8191-668F-A1B0-2C863AEFE526}"/>
              </a:ext>
            </a:extLst>
          </p:cNvPr>
          <p:cNvSpPr>
            <a:spLocks noGrp="1"/>
          </p:cNvSpPr>
          <p:nvPr>
            <p:ph idx="1"/>
          </p:nvPr>
        </p:nvSpPr>
        <p:spPr>
          <a:xfrm>
            <a:off x="838200" y="1197556"/>
            <a:ext cx="10515600" cy="5660444"/>
          </a:xfrm>
        </p:spPr>
        <p:txBody>
          <a:bodyPr>
            <a:normAutofit fontScale="92500" lnSpcReduction="20000"/>
          </a:bodyPr>
          <a:lstStyle/>
          <a:p>
            <a:pPr marL="0" indent="0">
              <a:buNone/>
            </a:pPr>
            <a:r>
              <a:rPr lang="en-US" altLang="zh-CN" dirty="0">
                <a:highlight>
                  <a:srgbClr val="FFFF00"/>
                </a:highlight>
                <a:latin typeface="Times New Roman" panose="02020603050405020304" pitchFamily="18" charset="0"/>
                <a:cs typeface="Times New Roman" panose="02020603050405020304" pitchFamily="18" charset="0"/>
              </a:rPr>
              <a:t>How to Integrate Hardware Feedback?</a:t>
            </a:r>
          </a:p>
          <a:p>
            <a:pPr marL="0" indent="0">
              <a:buNone/>
            </a:pPr>
            <a:r>
              <a:rPr lang="en-US" altLang="zh-CN" b="1" dirty="0">
                <a:latin typeface="Times New Roman" panose="02020603050405020304" pitchFamily="18" charset="0"/>
                <a:cs typeface="Times New Roman" panose="02020603050405020304" pitchFamily="18" charset="0"/>
              </a:rPr>
              <a:t>Key Idea: </a:t>
            </a:r>
            <a:r>
              <a:rPr lang="en-US" altLang="zh-CN" dirty="0">
                <a:latin typeface="Times New Roman" panose="02020603050405020304" pitchFamily="18" charset="0"/>
                <a:cs typeface="Times New Roman" panose="02020603050405020304" pitchFamily="18" charset="0"/>
              </a:rPr>
              <a:t>DO NOT feed all NCU metrics to the Judge</a:t>
            </a:r>
          </a:p>
          <a:p>
            <a:pPr marL="0" indent="0">
              <a:buNone/>
            </a:pPr>
            <a:r>
              <a:rPr lang="en-US" altLang="zh-CN" b="1" dirty="0">
                <a:latin typeface="Times New Roman" panose="02020603050405020304" pitchFamily="18" charset="0"/>
                <a:cs typeface="Times New Roman" panose="02020603050405020304" pitchFamily="18" charset="0"/>
              </a:rPr>
              <a:t>Offline Metric Selection Protocol: </a:t>
            </a:r>
          </a:p>
          <a:p>
            <a:r>
              <a:rPr lang="en-US" altLang="zh-CN" dirty="0">
                <a:latin typeface="Times New Roman" panose="02020603050405020304" pitchFamily="18" charset="0"/>
                <a:cs typeface="Times New Roman" panose="02020603050405020304" pitchFamily="18" charset="0"/>
              </a:rPr>
              <a:t>Step 1 (Kernel Sampling): </a:t>
            </a:r>
          </a:p>
          <a:p>
            <a:pPr lvl="1"/>
            <a:r>
              <a:rPr lang="en-US" altLang="zh-CN" dirty="0">
                <a:latin typeface="Times New Roman" panose="02020603050405020304" pitchFamily="18" charset="0"/>
                <a:cs typeface="Times New Roman" panose="02020603050405020304" pitchFamily="18" charset="0"/>
              </a:rPr>
              <a:t>Generate 100 kernels per representative task</a:t>
            </a:r>
          </a:p>
          <a:p>
            <a:pPr lvl="1"/>
            <a:r>
              <a:rPr lang="en-US" altLang="zh-CN" dirty="0">
                <a:latin typeface="Times New Roman" panose="02020603050405020304" pitchFamily="18" charset="0"/>
                <a:cs typeface="Times New Roman" panose="02020603050405020304" pitchFamily="18" charset="0"/>
              </a:rPr>
              <a:t>Select fastest &amp; slowest kernels</a:t>
            </a:r>
          </a:p>
          <a:p>
            <a:pPr lvl="1"/>
            <a:r>
              <a:rPr lang="en-US" altLang="zh-CN" dirty="0">
                <a:latin typeface="Times New Roman" panose="02020603050405020304" pitchFamily="18" charset="0"/>
                <a:cs typeface="Times New Roman" panose="02020603050405020304" pitchFamily="18" charset="0"/>
              </a:rPr>
              <a:t>Build performance diversity set</a:t>
            </a:r>
          </a:p>
          <a:p>
            <a:r>
              <a:rPr lang="en-US" altLang="zh-CN" dirty="0">
                <a:latin typeface="Times New Roman" panose="02020603050405020304" pitchFamily="18" charset="0"/>
                <a:cs typeface="Times New Roman" panose="02020603050405020304" pitchFamily="18" charset="0"/>
              </a:rPr>
              <a:t>Step 2 (Within-task Filtering)</a:t>
            </a:r>
          </a:p>
          <a:p>
            <a:pPr lvl="1"/>
            <a:r>
              <a:rPr lang="en-US" altLang="zh-CN" dirty="0">
                <a:latin typeface="Times New Roman" panose="02020603050405020304" pitchFamily="18" charset="0"/>
                <a:cs typeface="Times New Roman" panose="02020603050405020304" pitchFamily="18" charset="0"/>
              </a:rPr>
              <a:t>Compute Pearson correlation between each NCU metric and runtime</a:t>
            </a:r>
          </a:p>
          <a:p>
            <a:pPr lvl="1"/>
            <a:r>
              <a:rPr lang="en-US" altLang="zh-CN" dirty="0">
                <a:latin typeface="Times New Roman" panose="02020603050405020304" pitchFamily="18" charset="0"/>
                <a:cs typeface="Times New Roman" panose="02020603050405020304" pitchFamily="18" charset="0"/>
              </a:rPr>
              <a:t>Keep Top-20 metrics (by |correlation|)</a:t>
            </a:r>
          </a:p>
          <a:p>
            <a:r>
              <a:rPr lang="en-US" altLang="zh-CN" dirty="0">
                <a:latin typeface="Times New Roman" panose="02020603050405020304" pitchFamily="18" charset="0"/>
                <a:cs typeface="Times New Roman" panose="02020603050405020304" pitchFamily="18" charset="0"/>
              </a:rPr>
              <a:t>Step 3 (Cross-task consolidation)</a:t>
            </a:r>
          </a:p>
          <a:p>
            <a:pPr lvl="1"/>
            <a:r>
              <a:rPr lang="en-US" altLang="zh-CN" dirty="0">
                <a:latin typeface="Times New Roman" panose="02020603050405020304" pitchFamily="18" charset="0"/>
                <a:cs typeface="Times New Roman" panose="02020603050405020304" pitchFamily="18" charset="0"/>
              </a:rPr>
              <a:t>Compute global correlation scores</a:t>
            </a:r>
          </a:p>
          <a:p>
            <a:r>
              <a:rPr lang="en-US" altLang="zh-CN" dirty="0">
                <a:latin typeface="Times New Roman" panose="02020603050405020304" pitchFamily="18" charset="0"/>
                <a:cs typeface="Times New Roman" panose="02020603050405020304" pitchFamily="18" charset="0"/>
              </a:rPr>
              <a:t>Keep metrics that: 1) Appear consistently across tasks; 2) Maintain same correlation direction; 3) Exceed 75th percentile threshold</a:t>
            </a:r>
          </a:p>
          <a:p>
            <a:pPr marL="0" indent="0">
              <a:buNone/>
            </a:pPr>
            <a:r>
              <a:rPr lang="en-US" altLang="zh-CN" dirty="0">
                <a:solidFill>
                  <a:srgbClr val="FF0000"/>
                </a:solidFill>
                <a:highlight>
                  <a:srgbClr val="FFFF00"/>
                </a:highlight>
                <a:latin typeface="Times New Roman" panose="02020603050405020304" pitchFamily="18" charset="0"/>
                <a:cs typeface="Times New Roman" panose="02020603050405020304" pitchFamily="18" charset="0"/>
              </a:rPr>
              <a:t>Final subset: 24 stable, runtime-correlated metrics</a:t>
            </a:r>
          </a:p>
          <a:p>
            <a:pPr lvl="1"/>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481915B1-48A7-3FD6-9357-20DB743C7042}"/>
              </a:ext>
            </a:extLst>
          </p:cNvPr>
          <p:cNvSpPr txBox="1"/>
          <p:nvPr/>
        </p:nvSpPr>
        <p:spPr>
          <a:xfrm>
            <a:off x="7841673" y="1986254"/>
            <a:ext cx="4221018" cy="1754326"/>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Online Usage (Runtime Phase)</a:t>
            </a:r>
          </a:p>
          <a:p>
            <a:r>
              <a:rPr lang="en-US" altLang="zh-CN" dirty="0">
                <a:latin typeface="Times New Roman" panose="02020603050405020304" pitchFamily="18" charset="0"/>
                <a:cs typeface="Times New Roman" panose="02020603050405020304" pitchFamily="18" charset="0"/>
              </a:rPr>
              <a:t>At each optimization round:</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Judge profiles kernel with NCU</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Use only selected 24 metrics</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Focuses on 3-4 most critical indicators</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Identifies </a:t>
            </a:r>
            <a:r>
              <a:rPr lang="en-US" altLang="zh-CN" dirty="0">
                <a:solidFill>
                  <a:srgbClr val="FF0000"/>
                </a:solidFill>
                <a:highlight>
                  <a:srgbClr val="FFFF00"/>
                </a:highlight>
                <a:latin typeface="Times New Roman" panose="02020603050405020304" pitchFamily="18" charset="0"/>
                <a:cs typeface="Times New Roman" panose="02020603050405020304" pitchFamily="18" charset="0"/>
              </a:rPr>
              <a:t>ONE</a:t>
            </a:r>
            <a:r>
              <a:rPr lang="en-US" altLang="zh-CN" dirty="0">
                <a:latin typeface="Times New Roman" panose="02020603050405020304" pitchFamily="18" charset="0"/>
                <a:cs typeface="Times New Roman" panose="02020603050405020304" pitchFamily="18" charset="0"/>
              </a:rPr>
              <a:t> dominant </a:t>
            </a:r>
            <a:r>
              <a:rPr lang="en-US" altLang="zh-CN" dirty="0" err="1">
                <a:latin typeface="Times New Roman" panose="02020603050405020304" pitchFamily="18" charset="0"/>
                <a:cs typeface="Times New Roman" panose="02020603050405020304" pitchFamily="18" charset="0"/>
              </a:rPr>
              <a:t>bottlenectk</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485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6F10B9-A3BC-CB6E-B496-151754FAD7A6}"/>
            </a:ext>
          </a:extLst>
        </p:cNvPr>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985C99F-E6F1-6D2E-7859-6580BDCAA78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altLang="zh-CN" sz="3600" kern="1200">
                <a:solidFill>
                  <a:srgbClr val="FFFFFF"/>
                </a:solidFill>
                <a:latin typeface="+mj-lt"/>
                <a:ea typeface="+mj-ea"/>
                <a:cs typeface="+mj-cs"/>
              </a:rPr>
              <a:t>CUDAForge</a:t>
            </a:r>
          </a:p>
        </p:txBody>
      </p:sp>
      <p:pic>
        <p:nvPicPr>
          <p:cNvPr id="5" name="内容占位符 4">
            <a:extLst>
              <a:ext uri="{FF2B5EF4-FFF2-40B4-BE49-F238E27FC236}">
                <a16:creationId xmlns:a16="http://schemas.microsoft.com/office/drawing/2014/main" id="{57E6C42A-2C13-F978-31DC-D2C6D7D7D295}"/>
              </a:ext>
            </a:extLst>
          </p:cNvPr>
          <p:cNvPicPr>
            <a:picLocks noGrp="1" noChangeAspect="1"/>
          </p:cNvPicPr>
          <p:nvPr>
            <p:ph idx="1"/>
          </p:nvPr>
        </p:nvPicPr>
        <p:blipFill>
          <a:blip r:embed="rId3"/>
          <a:stretch>
            <a:fillRect/>
          </a:stretch>
        </p:blipFill>
        <p:spPr>
          <a:xfrm>
            <a:off x="4389933" y="181389"/>
            <a:ext cx="7802067" cy="6495222"/>
          </a:xfrm>
          <a:prstGeom prst="rect">
            <a:avLst/>
          </a:prstGeom>
        </p:spPr>
      </p:pic>
    </p:spTree>
    <p:extLst>
      <p:ext uri="{BB962C8B-B14F-4D97-AF65-F5344CB8AC3E}">
        <p14:creationId xmlns:p14="http://schemas.microsoft.com/office/powerpoint/2010/main" val="3698371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2672C4-8A4F-DD2F-5920-DC6DFA2C230D}"/>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EA25D7B-BA0D-144D-CFE9-8DFCF21FFF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altLang="zh-CN" sz="3600" kern="1200">
                <a:solidFill>
                  <a:srgbClr val="FFFFFF"/>
                </a:solidFill>
                <a:latin typeface="+mj-lt"/>
                <a:ea typeface="+mj-ea"/>
                <a:cs typeface="+mj-cs"/>
              </a:rPr>
              <a:t>CUDAForge</a:t>
            </a:r>
          </a:p>
        </p:txBody>
      </p:sp>
      <p:pic>
        <p:nvPicPr>
          <p:cNvPr id="5" name="内容占位符 4">
            <a:extLst>
              <a:ext uri="{FF2B5EF4-FFF2-40B4-BE49-F238E27FC236}">
                <a16:creationId xmlns:a16="http://schemas.microsoft.com/office/drawing/2014/main" id="{B0E531F0-4239-EC6D-F0BF-E8B55056EC22}"/>
              </a:ext>
            </a:extLst>
          </p:cNvPr>
          <p:cNvPicPr>
            <a:picLocks noGrp="1" noChangeAspect="1"/>
          </p:cNvPicPr>
          <p:nvPr>
            <p:ph idx="1"/>
          </p:nvPr>
        </p:nvPicPr>
        <p:blipFill>
          <a:blip r:embed="rId3"/>
          <a:stretch>
            <a:fillRect/>
          </a:stretch>
        </p:blipFill>
        <p:spPr>
          <a:xfrm>
            <a:off x="4386145" y="228600"/>
            <a:ext cx="7805855" cy="6400800"/>
          </a:xfrm>
          <a:prstGeom prst="rect">
            <a:avLst/>
          </a:prstGeom>
        </p:spPr>
      </p:pic>
    </p:spTree>
    <p:extLst>
      <p:ext uri="{BB962C8B-B14F-4D97-AF65-F5344CB8AC3E}">
        <p14:creationId xmlns:p14="http://schemas.microsoft.com/office/powerpoint/2010/main" val="101150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标题 1">
            <a:extLst>
              <a:ext uri="{FF2B5EF4-FFF2-40B4-BE49-F238E27FC236}">
                <a16:creationId xmlns:a16="http://schemas.microsoft.com/office/drawing/2014/main" id="{3D3E1832-3615-1986-C470-00CE16DF459C}"/>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altLang="zh-CN" sz="5600" kern="1200" dirty="0">
                <a:solidFill>
                  <a:srgbClr val="FFFFFF"/>
                </a:solidFill>
                <a:latin typeface="Times New Roman" panose="02020603050405020304" pitchFamily="18" charset="0"/>
                <a:cs typeface="Times New Roman" panose="02020603050405020304" pitchFamily="18" charset="0"/>
              </a:rPr>
              <a:t>Triton Part</a:t>
            </a:r>
          </a:p>
        </p:txBody>
      </p:sp>
      <p:sp>
        <p:nvSpPr>
          <p:cNvPr id="4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4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5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5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54" name="Straight Connector 5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4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920314-B602-A648-D929-9309BD3142E5}"/>
              </a:ext>
            </a:extLst>
          </p:cNvPr>
          <p:cNvSpPr>
            <a:spLocks noGrp="1"/>
          </p:cNvSpPr>
          <p:nvPr>
            <p:ph type="title"/>
          </p:nvPr>
        </p:nvSpPr>
        <p:spPr/>
        <p:txBody>
          <a:bodyPr>
            <a:noAutofit/>
          </a:bodyPr>
          <a:lstStyle/>
          <a:p>
            <a:r>
              <a:rPr lang="en-US" altLang="zh-CN" sz="3600" dirty="0" err="1">
                <a:solidFill>
                  <a:srgbClr val="FF0000"/>
                </a:solidFill>
                <a:latin typeface="Times New Roman" panose="02020603050405020304" pitchFamily="18" charset="0"/>
                <a:cs typeface="Times New Roman" panose="02020603050405020304" pitchFamily="18" charset="0"/>
              </a:rPr>
              <a:t>CUDAForge</a:t>
            </a:r>
            <a:r>
              <a:rPr lang="en-US" altLang="zh-CN" sz="3600" dirty="0">
                <a:solidFill>
                  <a:srgbClr val="FF0000"/>
                </a:solidFill>
                <a:latin typeface="Times New Roman" panose="02020603050405020304" pitchFamily="18" charset="0"/>
                <a:cs typeface="Times New Roman" panose="02020603050405020304" pitchFamily="18" charset="0"/>
              </a:rPr>
              <a:t>: An Agent Framework with Hardware Feedback for CUDA Kernel Optimization</a:t>
            </a:r>
            <a:endParaRPr lang="zh-CN" altLang="en-US" sz="3600" dirty="0"/>
          </a:p>
        </p:txBody>
      </p:sp>
      <p:pic>
        <p:nvPicPr>
          <p:cNvPr id="5" name="内容占位符 4">
            <a:extLst>
              <a:ext uri="{FF2B5EF4-FFF2-40B4-BE49-F238E27FC236}">
                <a16:creationId xmlns:a16="http://schemas.microsoft.com/office/drawing/2014/main" id="{2C091CEE-ED2B-D171-E195-C7B231E1AFE1}"/>
              </a:ext>
            </a:extLst>
          </p:cNvPr>
          <p:cNvPicPr>
            <a:picLocks noGrp="1" noChangeAspect="1"/>
          </p:cNvPicPr>
          <p:nvPr>
            <p:ph idx="1"/>
          </p:nvPr>
        </p:nvPicPr>
        <p:blipFill>
          <a:blip r:embed="rId2"/>
          <a:stretch>
            <a:fillRect/>
          </a:stretch>
        </p:blipFill>
        <p:spPr>
          <a:xfrm>
            <a:off x="1529293" y="1825625"/>
            <a:ext cx="9133413" cy="4351338"/>
          </a:xfrm>
          <a:prstGeom prst="rect">
            <a:avLst/>
          </a:prstGeom>
        </p:spPr>
      </p:pic>
    </p:spTree>
    <p:extLst>
      <p:ext uri="{BB962C8B-B14F-4D97-AF65-F5344CB8AC3E}">
        <p14:creationId xmlns:p14="http://schemas.microsoft.com/office/powerpoint/2010/main" val="2690398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F3536-F233-36D1-ABCE-57CA32E96850}"/>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CUDA-LLM: LLMs Can Write Efficient CUDA Kernels?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284A4A7-C40D-4570-C174-159481278875}"/>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Motivation: Same as other papers</a:t>
            </a:r>
          </a:p>
          <a:p>
            <a:r>
              <a:rPr lang="en-US" altLang="zh-CN" dirty="0">
                <a:latin typeface="Times New Roman" panose="02020603050405020304" pitchFamily="18" charset="0"/>
                <a:cs typeface="Times New Roman" panose="02020603050405020304" pitchFamily="18" charset="0"/>
              </a:rPr>
              <a:t>Contribution:</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Introduce Feature Search and Reinforcement (FSR)</a:t>
            </a:r>
          </a:p>
          <a:p>
            <a:pPr lvl="2"/>
            <a:r>
              <a:rPr lang="en-US" altLang="zh-CN" dirty="0">
                <a:latin typeface="Times New Roman" panose="02020603050405020304" pitchFamily="18" charset="0"/>
                <a:cs typeface="Times New Roman" panose="02020603050405020304" pitchFamily="18" charset="0"/>
              </a:rPr>
              <a:t>Iteratively optimize kernels based on 1) Compilation correctness; 2) Functional correctness; 3) Runtime performance</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Multi-dimensional validation framework</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Report up to 179x speedup over baseline kernels (general human-written)</a:t>
            </a:r>
          </a:p>
          <a:p>
            <a:pPr lvl="1"/>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9C0689F0-9C42-5965-7D46-F3AAFD979E4B}"/>
              </a:ext>
            </a:extLst>
          </p:cNvPr>
          <p:cNvPicPr>
            <a:picLocks noChangeAspect="1"/>
          </p:cNvPicPr>
          <p:nvPr/>
        </p:nvPicPr>
        <p:blipFill>
          <a:blip r:embed="rId3"/>
          <a:stretch>
            <a:fillRect/>
          </a:stretch>
        </p:blipFill>
        <p:spPr>
          <a:xfrm>
            <a:off x="7344276" y="5667974"/>
            <a:ext cx="4009524" cy="361905"/>
          </a:xfrm>
          <a:prstGeom prst="rect">
            <a:avLst/>
          </a:prstGeom>
        </p:spPr>
      </p:pic>
    </p:spTree>
    <p:extLst>
      <p:ext uri="{BB962C8B-B14F-4D97-AF65-F5344CB8AC3E}">
        <p14:creationId xmlns:p14="http://schemas.microsoft.com/office/powerpoint/2010/main" val="72445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2C00B-BE17-EC7A-BC7D-C9F0C4B91A5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D7182F-4F70-3907-6328-2C29A6E528BA}"/>
              </a:ext>
            </a:extLst>
          </p:cNvPr>
          <p:cNvSpPr>
            <a:spLocks noGrp="1"/>
          </p:cNvSpPr>
          <p:nvPr>
            <p:ph type="title"/>
          </p:nvPr>
        </p:nvSpPr>
        <p:spPr>
          <a:xfrm>
            <a:off x="838200" y="-22798"/>
            <a:ext cx="10515600" cy="1325563"/>
          </a:xfrm>
        </p:spPr>
        <p:txBody>
          <a:bodyPr/>
          <a:lstStyle/>
          <a:p>
            <a:r>
              <a:rPr lang="en-US" altLang="zh-CN">
                <a:latin typeface="Times New Roman" panose="02020603050405020304" pitchFamily="18" charset="0"/>
                <a:cs typeface="Times New Roman" panose="02020603050405020304" pitchFamily="18" charset="0"/>
              </a:rPr>
              <a:t>CUDA-LLM: LLMs Can Write Efficient CUDA Kernels?</a:t>
            </a:r>
            <a:endParaRPr lang="zh-CN" altLang="en-US" dirty="0">
              <a:latin typeface="Times New Roman" panose="02020603050405020304" pitchFamily="18" charset="0"/>
              <a:cs typeface="Times New Roman" panose="02020603050405020304" pitchFamily="18" charset="0"/>
            </a:endParaRPr>
          </a:p>
        </p:txBody>
      </p:sp>
      <p:pic>
        <p:nvPicPr>
          <p:cNvPr id="6" name="内容占位符 5">
            <a:extLst>
              <a:ext uri="{FF2B5EF4-FFF2-40B4-BE49-F238E27FC236}">
                <a16:creationId xmlns:a16="http://schemas.microsoft.com/office/drawing/2014/main" id="{18C57073-036F-E9A7-9DFC-B1BE0E7363B3}"/>
              </a:ext>
            </a:extLst>
          </p:cNvPr>
          <p:cNvPicPr>
            <a:picLocks noGrp="1" noChangeAspect="1"/>
          </p:cNvPicPr>
          <p:nvPr>
            <p:ph idx="1"/>
          </p:nvPr>
        </p:nvPicPr>
        <p:blipFill>
          <a:blip r:embed="rId3"/>
          <a:stretch>
            <a:fillRect/>
          </a:stretch>
        </p:blipFill>
        <p:spPr>
          <a:xfrm>
            <a:off x="221673" y="3029665"/>
            <a:ext cx="10515600" cy="3828335"/>
          </a:xfrm>
          <a:prstGeom prst="rect">
            <a:avLst/>
          </a:prstGeom>
        </p:spPr>
      </p:pic>
      <p:pic>
        <p:nvPicPr>
          <p:cNvPr id="8" name="内容占位符 6">
            <a:extLst>
              <a:ext uri="{FF2B5EF4-FFF2-40B4-BE49-F238E27FC236}">
                <a16:creationId xmlns:a16="http://schemas.microsoft.com/office/drawing/2014/main" id="{2ED65E02-31B7-3C4B-8AF0-FCCFCA032FBE}"/>
              </a:ext>
            </a:extLst>
          </p:cNvPr>
          <p:cNvPicPr>
            <a:picLocks noChangeAspect="1"/>
          </p:cNvPicPr>
          <p:nvPr/>
        </p:nvPicPr>
        <p:blipFill>
          <a:blip r:embed="rId4"/>
          <a:stretch>
            <a:fillRect/>
          </a:stretch>
        </p:blipFill>
        <p:spPr>
          <a:xfrm>
            <a:off x="5175524" y="688294"/>
            <a:ext cx="7016476" cy="2254034"/>
          </a:xfrm>
          <a:prstGeom prst="rect">
            <a:avLst/>
          </a:prstGeom>
        </p:spPr>
      </p:pic>
    </p:spTree>
    <p:extLst>
      <p:ext uri="{BB962C8B-B14F-4D97-AF65-F5344CB8AC3E}">
        <p14:creationId xmlns:p14="http://schemas.microsoft.com/office/powerpoint/2010/main" val="4266261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B20D57CB-A96D-41F4-5527-608F48455763}"/>
              </a:ext>
            </a:extLst>
          </p:cNvPr>
          <p:cNvSpPr>
            <a:spLocks noGrp="1"/>
          </p:cNvSpPr>
          <p:nvPr>
            <p:ph type="title"/>
          </p:nvPr>
        </p:nvSpPr>
        <p:spPr>
          <a:xfrm>
            <a:off x="838199" y="1068891"/>
            <a:ext cx="4259731" cy="1985085"/>
          </a:xfrm>
        </p:spPr>
        <p:txBody>
          <a:bodyPr anchor="b">
            <a:normAutofit/>
          </a:bodyPr>
          <a:lstStyle/>
          <a:p>
            <a:pPr algn="ctr"/>
            <a:r>
              <a:rPr lang="en-US" altLang="zh-CN" sz="2800" dirty="0">
                <a:latin typeface="Times New Roman" panose="02020603050405020304" pitchFamily="18" charset="0"/>
                <a:cs typeface="Times New Roman" panose="02020603050405020304" pitchFamily="18" charset="0"/>
              </a:rPr>
              <a:t>Towards Robust Agentic CUDA Kernel Benchmarking, Verification, and Optimization</a:t>
            </a:r>
            <a:endParaRPr lang="zh-CN" altLang="en-US" sz="28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图片 4">
            <a:extLst>
              <a:ext uri="{FF2B5EF4-FFF2-40B4-BE49-F238E27FC236}">
                <a16:creationId xmlns:a16="http://schemas.microsoft.com/office/drawing/2014/main" id="{A4E7A41C-257C-0BB0-4D0D-94769FF75D56}"/>
              </a:ext>
            </a:extLst>
          </p:cNvPr>
          <p:cNvPicPr>
            <a:picLocks noChangeAspect="1"/>
          </p:cNvPicPr>
          <p:nvPr/>
        </p:nvPicPr>
        <p:blipFill>
          <a:blip r:embed="rId3"/>
          <a:srcRect t="16228" r="-2" b="-2"/>
          <a:stretch>
            <a:fillRect/>
          </a:stretch>
        </p:blipFill>
        <p:spPr>
          <a:xfrm>
            <a:off x="1049617" y="3555468"/>
            <a:ext cx="3836894" cy="2450885"/>
          </a:xfrm>
          <a:prstGeom prst="rect">
            <a:avLst/>
          </a:prstGeom>
        </p:spPr>
      </p:pic>
      <p:sp>
        <p:nvSpPr>
          <p:cNvPr id="16"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9" y="590420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C999D79C-B416-B349-139F-57F005BEBEF7}"/>
              </a:ext>
            </a:extLst>
          </p:cNvPr>
          <p:cNvSpPr>
            <a:spLocks noGrp="1"/>
          </p:cNvSpPr>
          <p:nvPr>
            <p:ph idx="1"/>
          </p:nvPr>
        </p:nvSpPr>
        <p:spPr>
          <a:xfrm>
            <a:off x="6586415" y="723153"/>
            <a:ext cx="4555782" cy="5392482"/>
          </a:xfrm>
        </p:spPr>
        <p:txBody>
          <a:bodyPr anchor="ctr">
            <a:normAutofit/>
          </a:bodyPr>
          <a:lstStyle/>
          <a:p>
            <a:pPr marL="0" indent="0">
              <a:buNone/>
            </a:pPr>
            <a:r>
              <a:rPr lang="en-US" altLang="zh-CN" sz="1700" b="1" dirty="0">
                <a:latin typeface="Times New Roman" panose="02020603050405020304" pitchFamily="18" charset="0"/>
                <a:cs typeface="Times New Roman" panose="02020603050405020304" pitchFamily="18" charset="0"/>
              </a:rPr>
              <a:t>robust-</a:t>
            </a:r>
            <a:r>
              <a:rPr lang="en-US" altLang="zh-CN" sz="1700" b="1" dirty="0" err="1">
                <a:latin typeface="Times New Roman" panose="02020603050405020304" pitchFamily="18" charset="0"/>
                <a:cs typeface="Times New Roman" panose="02020603050405020304" pitchFamily="18" charset="0"/>
              </a:rPr>
              <a:t>kbench</a:t>
            </a:r>
            <a:r>
              <a:rPr lang="en-US" altLang="zh-CN" sz="1700" b="1" dirty="0">
                <a:latin typeface="Times New Roman" panose="02020603050405020304" pitchFamily="18" charset="0"/>
                <a:cs typeface="Times New Roman" panose="02020603050405020304" pitchFamily="18" charset="0"/>
              </a:rPr>
              <a:t>: Fixing Benchmark Loopholes</a:t>
            </a:r>
          </a:p>
          <a:p>
            <a:pPr marL="0" indent="0">
              <a:buNone/>
            </a:pPr>
            <a:r>
              <a:rPr lang="en-US" altLang="zh-CN" sz="1700" b="1" dirty="0">
                <a:latin typeface="Times New Roman" panose="02020603050405020304" pitchFamily="18" charset="0"/>
                <a:cs typeface="Times New Roman" panose="02020603050405020304" pitchFamily="18" charset="0"/>
              </a:rPr>
              <a:t>Problems: </a:t>
            </a:r>
            <a:r>
              <a:rPr lang="en-US" altLang="zh-CN" sz="1700" b="1" dirty="0" err="1">
                <a:latin typeface="Times New Roman" panose="02020603050405020304" pitchFamily="18" charset="0"/>
                <a:cs typeface="Times New Roman" panose="02020603050405020304" pitchFamily="18" charset="0"/>
              </a:rPr>
              <a:t>KernelBench</a:t>
            </a:r>
            <a:r>
              <a:rPr lang="en-US" altLang="zh-CN" sz="1700" b="1" dirty="0">
                <a:latin typeface="Times New Roman" panose="02020603050405020304" pitchFamily="18" charset="0"/>
                <a:cs typeface="Times New Roman" panose="02020603050405020304" pitchFamily="18" charset="0"/>
              </a:rPr>
              <a:t> is flawed</a:t>
            </a:r>
          </a:p>
          <a:p>
            <a:r>
              <a:rPr lang="en-US" altLang="zh-CN" sz="1700" dirty="0">
                <a:latin typeface="Times New Roman" panose="02020603050405020304" pitchFamily="18" charset="0"/>
                <a:cs typeface="Times New Roman" panose="02020603050405020304" pitchFamily="18" charset="0"/>
              </a:rPr>
              <a:t>Speedup inflated by benchmark loopholes</a:t>
            </a:r>
          </a:p>
          <a:p>
            <a:r>
              <a:rPr lang="en-US" altLang="zh-CN" sz="1700" dirty="0">
                <a:latin typeface="Times New Roman" panose="02020603050405020304" pitchFamily="18" charset="0"/>
                <a:cs typeface="Times New Roman" panose="02020603050405020304" pitchFamily="18" charset="0"/>
              </a:rPr>
              <a:t>“Cheating” kernels achieve fake 50–120× speedups</a:t>
            </a:r>
          </a:p>
          <a:p>
            <a:r>
              <a:rPr lang="en-US" altLang="zh-CN" sz="1700" dirty="0">
                <a:latin typeface="Times New Roman" panose="02020603050405020304" pitchFamily="18" charset="0"/>
                <a:cs typeface="Times New Roman" panose="02020603050405020304" pitchFamily="18" charset="0"/>
              </a:rPr>
              <a:t>Average speedup drops from 3.13× → 1.49× after filtering</a:t>
            </a:r>
          </a:p>
          <a:p>
            <a:r>
              <a:rPr lang="en-US" altLang="zh-CN" sz="1700" dirty="0">
                <a:latin typeface="Times New Roman" panose="02020603050405020304" pitchFamily="18" charset="0"/>
                <a:cs typeface="Times New Roman" panose="02020603050405020304" pitchFamily="18" charset="0"/>
              </a:rPr>
              <a:t>Only single input configuration (no generalization)</a:t>
            </a:r>
          </a:p>
          <a:p>
            <a:pPr marL="0" indent="0">
              <a:buNone/>
            </a:pPr>
            <a:r>
              <a:rPr lang="en-US" altLang="zh-CN" sz="1700" dirty="0">
                <a:latin typeface="Times New Roman" panose="02020603050405020304" pitchFamily="18" charset="0"/>
                <a:cs typeface="Times New Roman" panose="02020603050405020304" pitchFamily="18" charset="0"/>
              </a:rPr>
              <a:t>robust-</a:t>
            </a:r>
            <a:r>
              <a:rPr lang="en-US" altLang="zh-CN" sz="1700" dirty="0" err="1">
                <a:latin typeface="Times New Roman" panose="02020603050405020304" pitchFamily="18" charset="0"/>
                <a:cs typeface="Times New Roman" panose="02020603050405020304" pitchFamily="18" charset="0"/>
              </a:rPr>
              <a:t>kbench</a:t>
            </a:r>
            <a:endParaRPr lang="en-US" altLang="zh-CN" sz="1700" dirty="0">
              <a:latin typeface="Times New Roman" panose="02020603050405020304" pitchFamily="18" charset="0"/>
              <a:cs typeface="Times New Roman" panose="02020603050405020304" pitchFamily="18" charset="0"/>
            </a:endParaRPr>
          </a:p>
          <a:p>
            <a:r>
              <a:rPr lang="en-US" altLang="zh-CN" sz="1700" dirty="0">
                <a:latin typeface="Times New Roman" panose="02020603050405020304" pitchFamily="18" charset="0"/>
                <a:cs typeface="Times New Roman" panose="02020603050405020304" pitchFamily="18" charset="0"/>
              </a:rPr>
              <a:t>Multiple initialization states (prevent hardcoding)</a:t>
            </a:r>
          </a:p>
          <a:p>
            <a:r>
              <a:rPr lang="en-US" altLang="zh-CN" sz="1700" dirty="0">
                <a:latin typeface="Times New Roman" panose="02020603050405020304" pitchFamily="18" charset="0"/>
                <a:cs typeface="Times New Roman" panose="02020603050405020304" pitchFamily="18" charset="0"/>
              </a:rPr>
              <a:t>Forward + backward pass evaluation</a:t>
            </a:r>
          </a:p>
          <a:p>
            <a:r>
              <a:rPr lang="en-US" altLang="zh-CN" sz="1700" dirty="0">
                <a:latin typeface="Times New Roman" panose="02020603050405020304" pitchFamily="18" charset="0"/>
                <a:cs typeface="Times New Roman" panose="02020603050405020304" pitchFamily="18" charset="0"/>
              </a:rPr>
              <a:t>Multi-layer verification: torch, static analysis, NCU</a:t>
            </a:r>
          </a:p>
          <a:p>
            <a:r>
              <a:rPr lang="en-US" altLang="zh-CN" sz="1700" dirty="0">
                <a:latin typeface="Times New Roman" panose="02020603050405020304" pitchFamily="18" charset="0"/>
                <a:cs typeface="Times New Roman" panose="02020603050405020304" pitchFamily="18" charset="0"/>
              </a:rPr>
              <a:t>Real DL workloads: MNIST, ResNet-18, Llama</a:t>
            </a:r>
            <a:endParaRPr lang="zh-CN" altLang="en-US" sz="17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F8FD9335-82DE-9F0E-7487-95A006FE9AD3}"/>
              </a:ext>
            </a:extLst>
          </p:cNvPr>
          <p:cNvPicPr>
            <a:picLocks noChangeAspect="1"/>
          </p:cNvPicPr>
          <p:nvPr/>
        </p:nvPicPr>
        <p:blipFill>
          <a:blip r:embed="rId4"/>
          <a:stretch>
            <a:fillRect/>
          </a:stretch>
        </p:blipFill>
        <p:spPr>
          <a:xfrm>
            <a:off x="10331380" y="6145233"/>
            <a:ext cx="1190476" cy="333333"/>
          </a:xfrm>
          <a:prstGeom prst="rect">
            <a:avLst/>
          </a:prstGeom>
        </p:spPr>
      </p:pic>
    </p:spTree>
    <p:extLst>
      <p:ext uri="{BB962C8B-B14F-4D97-AF65-F5344CB8AC3E}">
        <p14:creationId xmlns:p14="http://schemas.microsoft.com/office/powerpoint/2010/main" val="548539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EB59-8EF8-D77C-6ADC-9A5C4D64256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D907AB-CFA3-D3D1-8D62-5904DB8036C0}"/>
              </a:ext>
            </a:extLst>
          </p:cNvPr>
          <p:cNvSpPr>
            <a:spLocks noGrp="1"/>
          </p:cNvSpPr>
          <p:nvPr>
            <p:ph type="title"/>
          </p:nvPr>
        </p:nvSpPr>
        <p:spPr/>
        <p:txBody>
          <a:bodyPr>
            <a:noAutofit/>
          </a:bodyPr>
          <a:lstStyle/>
          <a:p>
            <a:r>
              <a:rPr lang="en-US" altLang="zh-CN" sz="3600" dirty="0">
                <a:latin typeface="Times New Roman" panose="02020603050405020304" pitchFamily="18" charset="0"/>
                <a:cs typeface="Times New Roman" panose="02020603050405020304" pitchFamily="18" charset="0"/>
              </a:rPr>
              <a:t>Towards Robust Agentic CUDA Kernel Benchmarking, Verification, and Optimization</a:t>
            </a:r>
            <a:endParaRPr lang="zh-CN" altLang="en-US" sz="3600" dirty="0">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65E7038D-93CD-BF1D-79E4-B9AD404E96A5}"/>
              </a:ext>
            </a:extLst>
          </p:cNvPr>
          <p:cNvPicPr>
            <a:picLocks noGrp="1" noChangeAspect="1"/>
          </p:cNvPicPr>
          <p:nvPr>
            <p:ph idx="1"/>
          </p:nvPr>
        </p:nvPicPr>
        <p:blipFill>
          <a:blip r:embed="rId3"/>
          <a:stretch>
            <a:fillRect/>
          </a:stretch>
        </p:blipFill>
        <p:spPr>
          <a:xfrm>
            <a:off x="638397" y="1690688"/>
            <a:ext cx="6426333" cy="4351338"/>
          </a:xfrm>
          <a:prstGeom prst="rect">
            <a:avLst/>
          </a:prstGeom>
        </p:spPr>
      </p:pic>
      <p:graphicFrame>
        <p:nvGraphicFramePr>
          <p:cNvPr id="8" name="文本框 5">
            <a:extLst>
              <a:ext uri="{FF2B5EF4-FFF2-40B4-BE49-F238E27FC236}">
                <a16:creationId xmlns:a16="http://schemas.microsoft.com/office/drawing/2014/main" id="{876B5375-1091-1C01-4122-45E871B08BFF}"/>
              </a:ext>
            </a:extLst>
          </p:cNvPr>
          <p:cNvGraphicFramePr/>
          <p:nvPr>
            <p:extLst>
              <p:ext uri="{D42A27DB-BD31-4B8C-83A1-F6EECF244321}">
                <p14:modId xmlns:p14="http://schemas.microsoft.com/office/powerpoint/2010/main" val="2498868951"/>
              </p:ext>
            </p:extLst>
          </p:nvPr>
        </p:nvGraphicFramePr>
        <p:xfrm>
          <a:off x="7370618" y="1690688"/>
          <a:ext cx="4682837" cy="4370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5861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9847D-1240-F3CC-3C54-B90BEF7D38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45240A-4DC0-F687-7C69-CE779BCBAF89}"/>
              </a:ext>
            </a:extLst>
          </p:cNvPr>
          <p:cNvSpPr>
            <a:spLocks noGrp="1"/>
          </p:cNvSpPr>
          <p:nvPr>
            <p:ph type="title"/>
          </p:nvPr>
        </p:nvSpPr>
        <p:spPr/>
        <p:txBody>
          <a:bodyPr>
            <a:noAutofit/>
          </a:bodyPr>
          <a:lstStyle/>
          <a:p>
            <a:r>
              <a:rPr lang="en-US" altLang="zh-CN" sz="3600" dirty="0" err="1">
                <a:latin typeface="Times New Roman" panose="02020603050405020304" pitchFamily="18" charset="0"/>
                <a:cs typeface="Times New Roman" panose="02020603050405020304" pitchFamily="18" charset="0"/>
              </a:rPr>
              <a:t>KernelBlaster</a:t>
            </a:r>
            <a:r>
              <a:rPr lang="en-US" altLang="zh-CN" sz="3600" dirty="0">
                <a:latin typeface="Times New Roman" panose="02020603050405020304" pitchFamily="18" charset="0"/>
                <a:cs typeface="Times New Roman" panose="02020603050405020304" pitchFamily="18" charset="0"/>
              </a:rPr>
              <a:t>: Continual Cross-task CUDA Optimization via Memory-augmented in Context RL</a:t>
            </a:r>
            <a:endParaRPr lang="zh-CN" altLang="en-US" sz="3600" dirty="0"/>
          </a:p>
        </p:txBody>
      </p:sp>
      <p:sp>
        <p:nvSpPr>
          <p:cNvPr id="3" name="内容占位符 2">
            <a:extLst>
              <a:ext uri="{FF2B5EF4-FFF2-40B4-BE49-F238E27FC236}">
                <a16:creationId xmlns:a16="http://schemas.microsoft.com/office/drawing/2014/main" id="{C9E6FFBB-85E6-4278-21CE-2E4CAC57C50B}"/>
              </a:ext>
            </a:extLst>
          </p:cNvPr>
          <p:cNvSpPr>
            <a:spLocks noGrp="1"/>
          </p:cNvSpPr>
          <p:nvPr>
            <p:ph idx="1"/>
          </p:nvPr>
        </p:nvSpPr>
        <p:spPr/>
        <p:txBody>
          <a:bodyPr/>
          <a:lstStyle/>
          <a:p>
            <a:pPr marL="0" indent="0">
              <a:buNone/>
            </a:pPr>
            <a:r>
              <a:rPr lang="en-US" altLang="zh-CN" dirty="0">
                <a:latin typeface="Times New Roman" panose="02020603050405020304" pitchFamily="18" charset="0"/>
                <a:cs typeface="Times New Roman" panose="02020603050405020304" pitchFamily="18" charset="0"/>
              </a:rPr>
              <a:t>Search-based improvement</a:t>
            </a:r>
          </a:p>
          <a:p>
            <a:r>
              <a:rPr lang="en-US" altLang="zh-CN" dirty="0">
                <a:latin typeface="Times New Roman" panose="02020603050405020304" pitchFamily="18" charset="0"/>
                <a:cs typeface="Times New Roman" panose="02020603050405020304" pitchFamily="18" charset="0"/>
              </a:rPr>
              <a:t>Contribution: </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A memory-Augmented In-Context RL (MAIC-RL) for CUDA Optimization</a:t>
            </a:r>
          </a:p>
          <a:p>
            <a:pPr lvl="2"/>
            <a:r>
              <a:rPr lang="en-US" altLang="zh-CN" dirty="0">
                <a:latin typeface="Times New Roman" panose="02020603050405020304" pitchFamily="18" charset="0"/>
                <a:cs typeface="Times New Roman" panose="02020603050405020304" pitchFamily="18" charset="0"/>
              </a:rPr>
              <a:t>Inference-time RL with textual gradients (no weight updates)</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Persistent CUDA Knowledge Base</a:t>
            </a:r>
          </a:p>
          <a:p>
            <a:pPr lvl="2"/>
            <a:r>
              <a:rPr lang="en-US" altLang="zh-CN" dirty="0">
                <a:latin typeface="Times New Roman" panose="02020603050405020304" pitchFamily="18" charset="0"/>
                <a:cs typeface="Times New Roman" panose="02020603050405020304" pitchFamily="18" charset="0"/>
              </a:rPr>
              <a:t>Stores and reuses past optimization experience</a:t>
            </a:r>
          </a:p>
          <a:p>
            <a:pPr lvl="2"/>
            <a:r>
              <a:rPr lang="en-US" altLang="zh-CN" dirty="0">
                <a:latin typeface="Times New Roman" panose="02020603050405020304" pitchFamily="18" charset="0"/>
                <a:cs typeface="Times New Roman" panose="02020603050405020304" pitchFamily="18" charset="0"/>
              </a:rPr>
              <a:t>Enables cross-task and cross-architecture transfer</a:t>
            </a:r>
          </a:p>
          <a:p>
            <a:pPr marL="914400" lvl="1" indent="-457200">
              <a:buFont typeface="+mj-lt"/>
              <a:buAutoNum type="arabicPeriod"/>
            </a:pPr>
            <a:r>
              <a:rPr lang="en-US" altLang="zh-CN" dirty="0">
                <a:latin typeface="Times New Roman" panose="02020603050405020304" pitchFamily="18" charset="0"/>
                <a:cs typeface="Times New Roman" panose="02020603050405020304" pitchFamily="18" charset="0"/>
              </a:rPr>
              <a:t>Open-Source Agentic Framework</a:t>
            </a:r>
          </a:p>
          <a:p>
            <a:pPr lvl="2"/>
            <a:r>
              <a:rPr lang="en-US" altLang="zh-CN" dirty="0">
                <a:latin typeface="Times New Roman" panose="02020603050405020304" pitchFamily="18" charset="0"/>
                <a:cs typeface="Times New Roman" panose="02020603050405020304" pitchFamily="18" charset="0"/>
              </a:rPr>
              <a:t>End-to-end workflow + evaluation pipeline</a:t>
            </a:r>
            <a:endParaRPr lang="zh-CN" altLang="en-US"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B31A8C51-22F1-03CD-DD92-57F7701FE3F2}"/>
              </a:ext>
            </a:extLst>
          </p:cNvPr>
          <p:cNvPicPr>
            <a:picLocks noChangeAspect="1"/>
          </p:cNvPicPr>
          <p:nvPr/>
        </p:nvPicPr>
        <p:blipFill>
          <a:blip r:embed="rId3"/>
          <a:stretch>
            <a:fillRect/>
          </a:stretch>
        </p:blipFill>
        <p:spPr>
          <a:xfrm>
            <a:off x="6315705" y="6402697"/>
            <a:ext cx="5038095" cy="333333"/>
          </a:xfrm>
          <a:prstGeom prst="rect">
            <a:avLst/>
          </a:prstGeom>
        </p:spPr>
      </p:pic>
    </p:spTree>
    <p:extLst>
      <p:ext uri="{BB962C8B-B14F-4D97-AF65-F5344CB8AC3E}">
        <p14:creationId xmlns:p14="http://schemas.microsoft.com/office/powerpoint/2010/main" val="2038600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EBEF928-1180-7EA3-6DEC-BBBF86CF31C6}"/>
              </a:ext>
            </a:extLst>
          </p:cNvPr>
          <p:cNvSpPr>
            <a:spLocks noGrp="1"/>
          </p:cNvSpPr>
          <p:nvPr>
            <p:ph type="title"/>
          </p:nvPr>
        </p:nvSpPr>
        <p:spPr>
          <a:xfrm>
            <a:off x="818984" y="4230093"/>
            <a:ext cx="4150581" cy="1800165"/>
          </a:xfrm>
        </p:spPr>
        <p:txBody>
          <a:bodyPr anchor="t">
            <a:normAutofit/>
          </a:bodyPr>
          <a:lstStyle/>
          <a:p>
            <a:pPr algn="r"/>
            <a:r>
              <a:rPr lang="en-US" altLang="zh-CN" sz="2800">
                <a:latin typeface="Times New Roman" panose="02020603050405020304" pitchFamily="18" charset="0"/>
                <a:cs typeface="Times New Roman" panose="02020603050405020304" pitchFamily="18" charset="0"/>
              </a:rPr>
              <a:t>KernelBlaster: Continual Cross-task CUDA Optimization via Memory-augmented in Context RL</a:t>
            </a:r>
            <a:endParaRPr lang="zh-CN" altLang="en-US" sz="2800"/>
          </a:p>
        </p:txBody>
      </p:sp>
      <p:pic>
        <p:nvPicPr>
          <p:cNvPr id="10" name="图片 9" descr="图示, 示意图&#10;&#10;AI 生成的内容可能不正确。">
            <a:extLst>
              <a:ext uri="{FF2B5EF4-FFF2-40B4-BE49-F238E27FC236}">
                <a16:creationId xmlns:a16="http://schemas.microsoft.com/office/drawing/2014/main" id="{2B16BBF0-764E-3A0D-1B14-CC6E81030AFF}"/>
              </a:ext>
            </a:extLst>
          </p:cNvPr>
          <p:cNvPicPr>
            <a:picLocks noChangeAspect="1"/>
          </p:cNvPicPr>
          <p:nvPr/>
        </p:nvPicPr>
        <p:blipFill>
          <a:blip r:embed="rId3"/>
          <a:stretch>
            <a:fillRect/>
          </a:stretch>
        </p:blipFill>
        <p:spPr>
          <a:xfrm>
            <a:off x="1752651" y="457200"/>
            <a:ext cx="8747659" cy="3455325"/>
          </a:xfrm>
          <a:prstGeom prst="rect">
            <a:avLst/>
          </a:prstGeom>
        </p:spPr>
      </p:pic>
      <p:sp>
        <p:nvSpPr>
          <p:cNvPr id="3" name="内容占位符 2">
            <a:extLst>
              <a:ext uri="{FF2B5EF4-FFF2-40B4-BE49-F238E27FC236}">
                <a16:creationId xmlns:a16="http://schemas.microsoft.com/office/drawing/2014/main" id="{24C5AB2F-A582-7CE3-422B-C0FA1D3931C1}"/>
              </a:ext>
            </a:extLst>
          </p:cNvPr>
          <p:cNvSpPr>
            <a:spLocks noGrp="1"/>
          </p:cNvSpPr>
          <p:nvPr>
            <p:ph idx="1"/>
          </p:nvPr>
        </p:nvSpPr>
        <p:spPr>
          <a:xfrm>
            <a:off x="5246415" y="4230093"/>
            <a:ext cx="6705440" cy="1995215"/>
          </a:xfrm>
        </p:spPr>
        <p:txBody>
          <a:bodyPr anchor="t">
            <a:noAutofit/>
          </a:bodyPr>
          <a:lstStyle/>
          <a:p>
            <a:r>
              <a:rPr lang="en-US" altLang="zh-CN" sz="1700" dirty="0">
                <a:latin typeface="Times New Roman" panose="02020603050405020304" pitchFamily="18" charset="0"/>
                <a:cs typeface="Times New Roman" panose="02020603050405020304" pitchFamily="18" charset="0"/>
              </a:rPr>
              <a:t>Extract </a:t>
            </a:r>
            <a:r>
              <a:rPr lang="en-US" altLang="zh-CN" sz="1700" b="1" dirty="0">
                <a:latin typeface="Times New Roman" panose="02020603050405020304" pitchFamily="18" charset="0"/>
                <a:cs typeface="Times New Roman" panose="02020603050405020304" pitchFamily="18" charset="0"/>
              </a:rPr>
              <a:t>performance signature (state)</a:t>
            </a:r>
            <a:r>
              <a:rPr lang="en-US" altLang="zh-CN" sz="1700" dirty="0">
                <a:latin typeface="Times New Roman" panose="02020603050405020304" pitchFamily="18" charset="0"/>
                <a:cs typeface="Times New Roman" panose="02020603050405020304" pitchFamily="18" charset="0"/>
              </a:rPr>
              <a:t> from NCU metrics</a:t>
            </a:r>
          </a:p>
          <a:p>
            <a:r>
              <a:rPr lang="en-US" altLang="zh-CN" sz="1700" dirty="0">
                <a:latin typeface="Times New Roman" panose="02020603050405020304" pitchFamily="18" charset="0"/>
                <a:cs typeface="Times New Roman" panose="02020603050405020304" pitchFamily="18" charset="0"/>
              </a:rPr>
              <a:t>Query Knowledge Base (policy) for similar states</a:t>
            </a:r>
          </a:p>
          <a:p>
            <a:r>
              <a:rPr lang="en-US" altLang="zh-CN" sz="1700" dirty="0">
                <a:latin typeface="Times New Roman" panose="02020603050405020304" pitchFamily="18" charset="0"/>
                <a:cs typeface="Times New Roman" panose="02020603050405020304" pitchFamily="18" charset="0"/>
              </a:rPr>
              <a:t>Select candidate optimizations (weighted search on predicted gain)</a:t>
            </a:r>
          </a:p>
          <a:p>
            <a:r>
              <a:rPr lang="en-US" altLang="zh-CN" sz="1700" dirty="0">
                <a:latin typeface="Times New Roman" panose="02020603050405020304" pitchFamily="18" charset="0"/>
                <a:cs typeface="Times New Roman" panose="02020603050405020304" pitchFamily="18" charset="0"/>
              </a:rPr>
              <a:t>Apply + profile (correctness + NCU)</a:t>
            </a:r>
          </a:p>
          <a:p>
            <a:r>
              <a:rPr lang="en-US" altLang="zh-CN" sz="1700" dirty="0" err="1">
                <a:latin typeface="Times New Roman" panose="02020603050405020304" pitchFamily="18" charset="0"/>
                <a:cs typeface="Times New Roman" panose="02020603050405020304" pitchFamily="18" charset="0"/>
              </a:rPr>
              <a:t>PolicyEvaluation</a:t>
            </a:r>
            <a:r>
              <a:rPr lang="en-US" altLang="zh-CN" sz="1700" dirty="0">
                <a:latin typeface="Times New Roman" panose="02020603050405020304" pitchFamily="18" charset="0"/>
                <a:cs typeface="Times New Roman" panose="02020603050405020304" pitchFamily="18" charset="0"/>
              </a:rPr>
              <a:t> + </a:t>
            </a:r>
            <a:r>
              <a:rPr lang="en-US" altLang="zh-CN" sz="1700" dirty="0" err="1">
                <a:latin typeface="Times New Roman" panose="02020603050405020304" pitchFamily="18" charset="0"/>
                <a:cs typeface="Times New Roman" panose="02020603050405020304" pitchFamily="18" charset="0"/>
              </a:rPr>
              <a:t>PerfGapAnalysis</a:t>
            </a:r>
            <a:r>
              <a:rPr lang="en-US" altLang="zh-CN" sz="1700" dirty="0">
                <a:latin typeface="Times New Roman" panose="02020603050405020304" pitchFamily="18" charset="0"/>
                <a:cs typeface="Times New Roman" panose="02020603050405020304" pitchFamily="18" charset="0"/>
              </a:rPr>
              <a:t> (textual gradient)</a:t>
            </a:r>
          </a:p>
          <a:p>
            <a:r>
              <a:rPr lang="en-US" altLang="zh-CN" sz="1700" dirty="0">
                <a:latin typeface="Times New Roman" panose="02020603050405020304" pitchFamily="18" charset="0"/>
                <a:cs typeface="Times New Roman" panose="02020603050405020304" pitchFamily="18" charset="0"/>
              </a:rPr>
              <a:t>Update Knowledge Base (policy update via textual gradient)</a:t>
            </a:r>
            <a:endParaRPr lang="zh-CN" altLang="en-US" sz="17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图片 11">
            <a:extLst>
              <a:ext uri="{FF2B5EF4-FFF2-40B4-BE49-F238E27FC236}">
                <a16:creationId xmlns:a16="http://schemas.microsoft.com/office/drawing/2014/main" id="{B84455DE-B58F-25CE-877B-AE0BE1F06BE4}"/>
              </a:ext>
            </a:extLst>
          </p:cNvPr>
          <p:cNvPicPr>
            <a:picLocks noChangeAspect="1"/>
          </p:cNvPicPr>
          <p:nvPr/>
        </p:nvPicPr>
        <p:blipFill>
          <a:blip r:embed="rId4"/>
          <a:stretch>
            <a:fillRect/>
          </a:stretch>
        </p:blipFill>
        <p:spPr>
          <a:xfrm>
            <a:off x="0" y="3769"/>
            <a:ext cx="3269254" cy="457117"/>
          </a:xfrm>
          <a:prstGeom prst="rect">
            <a:avLst/>
          </a:prstGeom>
        </p:spPr>
      </p:pic>
    </p:spTree>
    <p:extLst>
      <p:ext uri="{BB962C8B-B14F-4D97-AF65-F5344CB8AC3E}">
        <p14:creationId xmlns:p14="http://schemas.microsoft.com/office/powerpoint/2010/main" val="1507405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38469-E63A-DCD8-FE8E-BEA70627AC1F}"/>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Other papers you might want to read</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50BAE11E-2E12-D7AD-DF99-78C28D47E21D}"/>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hlinkClick r:id="rId3"/>
              </a:rPr>
              <a:t>AKG Kernel Agent: A Multi-agent Framework for Cross-platform Kernel Synthesis </a:t>
            </a:r>
            <a:r>
              <a:rPr lang="en-US" altLang="zh-CN" dirty="0">
                <a:latin typeface="Times New Roman" panose="02020603050405020304" pitchFamily="18" charset="0"/>
                <a:cs typeface="Times New Roman" panose="02020603050405020304" pitchFamily="18" charset="0"/>
              </a:rPr>
              <a:t>(Huawei, 2025, Triton, </a:t>
            </a:r>
            <a:r>
              <a:rPr lang="en-US" altLang="zh-CN" dirty="0" err="1">
                <a:latin typeface="Times New Roman" panose="02020603050405020304" pitchFamily="18" charset="0"/>
                <a:cs typeface="Times New Roman" panose="02020603050405020304" pitchFamily="18" charset="0"/>
              </a:rPr>
              <a:t>KernelBench</a:t>
            </a:r>
            <a:r>
              <a:rPr lang="en-US" altLang="zh-CN" dirty="0">
                <a:latin typeface="Times New Roman" panose="02020603050405020304" pitchFamily="18" charset="0"/>
                <a:cs typeface="Times New Roman" panose="02020603050405020304" pitchFamily="18" charset="0"/>
              </a:rPr>
              <a:t>, GPU/NPU)</a:t>
            </a:r>
          </a:p>
          <a:p>
            <a:r>
              <a:rPr lang="en-US" altLang="zh-CN" dirty="0" err="1">
                <a:latin typeface="Times New Roman" panose="02020603050405020304" pitchFamily="18" charset="0"/>
                <a:cs typeface="Times New Roman" panose="02020603050405020304" pitchFamily="18" charset="0"/>
                <a:hlinkClick r:id="rId4"/>
              </a:rPr>
              <a:t>KernelBand</a:t>
            </a:r>
            <a:r>
              <a:rPr lang="en-US" altLang="zh-CN" dirty="0">
                <a:latin typeface="Times New Roman" panose="02020603050405020304" pitchFamily="18" charset="0"/>
                <a:cs typeface="Times New Roman" panose="02020603050405020304" pitchFamily="18" charset="0"/>
                <a:hlinkClick r:id="rId4"/>
              </a:rPr>
              <a:t>: Boosting LLM-based Kernel Optimization with a Hierarchical and Hardware-aware Multi-armed Bandit </a:t>
            </a:r>
            <a:r>
              <a:rPr lang="en-US" altLang="zh-CN" dirty="0">
                <a:latin typeface="Times New Roman" panose="02020603050405020304" pitchFamily="18" charset="0"/>
                <a:cs typeface="Times New Roman" panose="02020603050405020304" pitchFamily="18" charset="0"/>
              </a:rPr>
              <a:t>(2025, Triton, </a:t>
            </a:r>
            <a:r>
              <a:rPr lang="en-US" altLang="zh-CN" dirty="0" err="1">
                <a:latin typeface="Times New Roman" panose="02020603050405020304" pitchFamily="18" charset="0"/>
                <a:cs typeface="Times New Roman" panose="02020603050405020304" pitchFamily="18" charset="0"/>
              </a:rPr>
              <a:t>TritonBench</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hlinkClick r:id="rId5"/>
              </a:rPr>
              <a:t>DR. KERNEL: Reinforcement Learning Done Right for </a:t>
            </a:r>
            <a:r>
              <a:rPr lang="en-US" altLang="zh-CN" dirty="0" err="1">
                <a:latin typeface="Times New Roman" panose="02020603050405020304" pitchFamily="18" charset="0"/>
                <a:cs typeface="Times New Roman" panose="02020603050405020304" pitchFamily="18" charset="0"/>
                <a:hlinkClick r:id="rId5"/>
              </a:rPr>
              <a:t>TritonKernel</a:t>
            </a:r>
            <a:r>
              <a:rPr lang="en-US" altLang="zh-CN" dirty="0">
                <a:latin typeface="Times New Roman" panose="02020603050405020304" pitchFamily="18" charset="0"/>
                <a:cs typeface="Times New Roman" panose="02020603050405020304" pitchFamily="18" charset="0"/>
                <a:hlinkClick r:id="rId5"/>
              </a:rPr>
              <a:t> Generations </a:t>
            </a:r>
            <a:r>
              <a:rPr lang="en-US" altLang="zh-CN" dirty="0">
                <a:latin typeface="Times New Roman" panose="02020603050405020304" pitchFamily="18" charset="0"/>
                <a:cs typeface="Times New Roman" panose="02020603050405020304" pitchFamily="18" charset="0"/>
              </a:rPr>
              <a:t>(2026, Triton, </a:t>
            </a:r>
            <a:r>
              <a:rPr lang="en-US" altLang="zh-CN" dirty="0" err="1">
                <a:latin typeface="Times New Roman" panose="02020603050405020304" pitchFamily="18" charset="0"/>
                <a:cs typeface="Times New Roman" panose="02020603050405020304" pitchFamily="18" charset="0"/>
              </a:rPr>
              <a:t>TritonBench</a:t>
            </a:r>
            <a:r>
              <a:rPr lang="en-US" altLang="zh-CN" dirty="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199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标题 1">
            <a:extLst>
              <a:ext uri="{FF2B5EF4-FFF2-40B4-BE49-F238E27FC236}">
                <a16:creationId xmlns:a16="http://schemas.microsoft.com/office/drawing/2014/main" id="{1C2EFF8B-2A11-3CBD-2249-E5D3FC1BA2C6}"/>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altLang="zh-CN" sz="5600" kern="1200" dirty="0">
                <a:solidFill>
                  <a:srgbClr val="FFFFFF"/>
                </a:solidFill>
                <a:latin typeface="Times New Roman" panose="02020603050405020304" pitchFamily="18" charset="0"/>
                <a:cs typeface="Times New Roman" panose="02020603050405020304" pitchFamily="18" charset="0"/>
              </a:rPr>
              <a:t>Other Interested Papers</a:t>
            </a:r>
          </a:p>
        </p:txBody>
      </p:sp>
      <p:sp>
        <p:nvSpPr>
          <p:cNvPr id="2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2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标题 1">
            <a:extLst>
              <a:ext uri="{FF2B5EF4-FFF2-40B4-BE49-F238E27FC236}">
                <a16:creationId xmlns:a16="http://schemas.microsoft.com/office/drawing/2014/main" id="{248F88DD-AB7C-C7B5-1944-940F8587AD64}"/>
              </a:ext>
            </a:extLst>
          </p:cNvPr>
          <p:cNvSpPr>
            <a:spLocks noGrp="1"/>
          </p:cNvSpPr>
          <p:nvPr>
            <p:ph type="title"/>
          </p:nvPr>
        </p:nvSpPr>
        <p:spPr>
          <a:xfrm>
            <a:off x="1188069" y="381935"/>
            <a:ext cx="4008583" cy="5974414"/>
          </a:xfrm>
        </p:spPr>
        <p:txBody>
          <a:bodyPr anchor="ctr">
            <a:normAutofit/>
          </a:bodyPr>
          <a:lstStyle/>
          <a:p>
            <a:r>
              <a:rPr lang="en-US" altLang="zh-CN" sz="8000">
                <a:solidFill>
                  <a:srgbClr val="FFFFFF"/>
                </a:solidFill>
              </a:rPr>
              <a:t>Paper List</a:t>
            </a:r>
            <a:endParaRPr lang="zh-CN" altLang="en-US" sz="8000" dirty="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B60A9E4F-DCFC-7CC7-E975-2145600E7251}"/>
              </a:ext>
            </a:extLst>
          </p:cNvPr>
          <p:cNvSpPr txBox="1"/>
          <p:nvPr/>
        </p:nvSpPr>
        <p:spPr>
          <a:xfrm>
            <a:off x="5985164" y="554152"/>
            <a:ext cx="5209304" cy="230832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Speed at the Cost of Quality (CMU, 2026)</a:t>
            </a:r>
          </a:p>
          <a:p>
            <a:pPr marL="285750" indent="-285750">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TileLang</a:t>
            </a:r>
            <a:r>
              <a:rPr lang="en-US" altLang="zh-CN" dirty="0">
                <a:latin typeface="Times New Roman" panose="02020603050405020304" pitchFamily="18" charset="0"/>
                <a:cs typeface="Times New Roman" panose="02020603050405020304" pitchFamily="18" charset="0"/>
              </a:rPr>
              <a:t> (PKU &amp; Microsoft, ICLR’26)</a:t>
            </a:r>
          </a:p>
          <a:p>
            <a:pPr marL="285750" indent="-285750">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PlsemanticsBench</a:t>
            </a:r>
            <a:r>
              <a:rPr lang="en-US" altLang="zh-CN" dirty="0">
                <a:latin typeface="Times New Roman" panose="02020603050405020304" pitchFamily="18" charset="0"/>
                <a:cs typeface="Times New Roman" panose="02020603050405020304" pitchFamily="18" charset="0"/>
              </a:rPr>
              <a:t> (UTA &amp; Cisco Research, 2025)</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LLMs vs Static Code Analysis Tools: Benchmark (Wroclaw University, 2025)</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7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5CCFEE-29A6-8AB5-D346-771217FE3FA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标题 1">
            <a:extLst>
              <a:ext uri="{FF2B5EF4-FFF2-40B4-BE49-F238E27FC236}">
                <a16:creationId xmlns:a16="http://schemas.microsoft.com/office/drawing/2014/main" id="{B797FB45-E843-C39B-5328-5F4476519ED6}"/>
              </a:ext>
            </a:extLst>
          </p:cNvPr>
          <p:cNvSpPr>
            <a:spLocks noGrp="1"/>
          </p:cNvSpPr>
          <p:nvPr>
            <p:ph type="title"/>
          </p:nvPr>
        </p:nvSpPr>
        <p:spPr>
          <a:xfrm>
            <a:off x="1188069" y="381935"/>
            <a:ext cx="4008583" cy="5974414"/>
          </a:xfrm>
        </p:spPr>
        <p:txBody>
          <a:bodyPr anchor="ctr">
            <a:normAutofit/>
          </a:bodyPr>
          <a:lstStyle/>
          <a:p>
            <a:r>
              <a:rPr lang="en-US" altLang="zh-CN" sz="8000">
                <a:solidFill>
                  <a:srgbClr val="FFFFFF"/>
                </a:solidFill>
                <a:latin typeface="Times New Roman" panose="02020603050405020304" pitchFamily="18" charset="0"/>
                <a:cs typeface="Times New Roman" panose="02020603050405020304" pitchFamily="18" charset="0"/>
              </a:rPr>
              <a:t>Paper List</a:t>
            </a:r>
            <a:endParaRPr lang="zh-CN" altLang="en-US" sz="8000">
              <a:solidFill>
                <a:srgbClr val="FFFFFF"/>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内容占位符 2">
            <a:extLst>
              <a:ext uri="{FF2B5EF4-FFF2-40B4-BE49-F238E27FC236}">
                <a16:creationId xmlns:a16="http://schemas.microsoft.com/office/drawing/2014/main" id="{C150561E-BBFF-30B1-226F-7C56D5EA88DD}"/>
              </a:ext>
            </a:extLst>
          </p:cNvPr>
          <p:cNvSpPr>
            <a:spLocks noGrp="1"/>
          </p:cNvSpPr>
          <p:nvPr>
            <p:ph idx="1"/>
          </p:nvPr>
        </p:nvSpPr>
        <p:spPr>
          <a:xfrm>
            <a:off x="6297233" y="518400"/>
            <a:ext cx="4771607" cy="5837949"/>
          </a:xfrm>
        </p:spPr>
        <p:txBody>
          <a:bodyPr anchor="ctr">
            <a:normAutofit/>
          </a:bodyPr>
          <a:lstStyle/>
          <a:p>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TritonForge</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(Academia &amp; Meta,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TritonBench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TritonRL</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(Academia,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KernelBook</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AutoTriton</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(Academia &amp;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OpenBMB</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TritonBench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&amp;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a:solidFill>
                  <a:schemeClr val="tx1">
                    <a:alpha val="80000"/>
                  </a:schemeClr>
                </a:solidFill>
                <a:latin typeface="Times New Roman" panose="02020603050405020304" pitchFamily="18" charset="0"/>
                <a:cs typeface="Times New Roman" panose="02020603050405020304" pitchFamily="18" charset="0"/>
              </a:rPr>
              <a:t>GEAK (AMD,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TritonBench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(revised))</a:t>
            </a:r>
          </a:p>
          <a:p>
            <a:r>
              <a:rPr lang="en-US" altLang="zh-CN" sz="2000" dirty="0">
                <a:solidFill>
                  <a:schemeClr val="tx1">
                    <a:alpha val="80000"/>
                  </a:schemeClr>
                </a:solidFill>
                <a:latin typeface="Times New Roman" panose="02020603050405020304" pitchFamily="18" charset="0"/>
                <a:cs typeface="Times New Roman" panose="02020603050405020304" pitchFamily="18" charset="0"/>
              </a:rPr>
              <a:t>Kevin (Cognition,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TritonGYM</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Unkown</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ICLR’26, new benchmark)</a:t>
            </a:r>
          </a:p>
          <a:p>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KernelEvolve</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(Meta, 2025,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TritonBench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 &amp; </a:t>
            </a:r>
            <a:r>
              <a:rPr lang="en-US" altLang="zh-CN" sz="2000" dirty="0" err="1">
                <a:solidFill>
                  <a:schemeClr val="tx1">
                    <a:alpha val="80000"/>
                  </a:schemeClr>
                </a:solidFill>
                <a:latin typeface="Times New Roman" panose="02020603050405020304" pitchFamily="18" charset="0"/>
                <a:cs typeface="Times New Roman" panose="02020603050405020304" pitchFamily="18" charset="0"/>
              </a:rPr>
              <a:t>KernelBench</a:t>
            </a:r>
            <a:r>
              <a:rPr lang="en-US" altLang="zh-CN" sz="2000" dirty="0">
                <a:solidFill>
                  <a:schemeClr val="tx1">
                    <a:alpha val="80000"/>
                  </a:schemeClr>
                </a:solidFill>
                <a:latin typeface="Times New Roman" panose="02020603050405020304" pitchFamily="18" charset="0"/>
                <a:cs typeface="Times New Roman" panose="02020603050405020304" pitchFamily="18" charset="0"/>
              </a:rPr>
              <a:t>)</a:t>
            </a:r>
          </a:p>
          <a:p>
            <a:endParaRPr lang="en-US" altLang="zh-CN" sz="2000" dirty="0">
              <a:solidFill>
                <a:schemeClr val="tx1">
                  <a:alpha val="80000"/>
                </a:schemeClr>
              </a:solidFill>
              <a:latin typeface="Times New Roman" panose="02020603050405020304" pitchFamily="18" charset="0"/>
              <a:cs typeface="Times New Roman" panose="02020603050405020304" pitchFamily="18" charset="0"/>
            </a:endParaRPr>
          </a:p>
          <a:p>
            <a:endParaRPr lang="en-US" altLang="zh-CN" sz="2000" dirty="0">
              <a:solidFill>
                <a:schemeClr val="tx1">
                  <a:alpha val="80000"/>
                </a:schemeClr>
              </a:solidFill>
              <a:latin typeface="Times New Roman" panose="02020603050405020304" pitchFamily="18" charset="0"/>
              <a:cs typeface="Times New Roman" panose="02020603050405020304" pitchFamily="18" charset="0"/>
            </a:endParaRPr>
          </a:p>
          <a:p>
            <a:endParaRPr lang="en-US" altLang="zh-CN" sz="2000" dirty="0">
              <a:solidFill>
                <a:schemeClr val="tx1">
                  <a:alpha val="80000"/>
                </a:schemeClr>
              </a:solidFill>
              <a:latin typeface="Times New Roman" panose="02020603050405020304" pitchFamily="18" charset="0"/>
              <a:cs typeface="Times New Roman" panose="02020603050405020304" pitchFamily="18" charset="0"/>
            </a:endParaRPr>
          </a:p>
          <a:p>
            <a:endParaRPr lang="en-US" altLang="zh-CN" sz="2000" dirty="0">
              <a:solidFill>
                <a:schemeClr val="tx1">
                  <a:alpha val="80000"/>
                </a:schemeClr>
              </a:solidFill>
              <a:latin typeface="Times New Roman" panose="02020603050405020304" pitchFamily="18" charset="0"/>
              <a:cs typeface="Times New Roman" panose="02020603050405020304" pitchFamily="18" charset="0"/>
            </a:endParaRPr>
          </a:p>
          <a:p>
            <a:endParaRPr lang="zh-CN" altLang="en-US" sz="2000" dirty="0">
              <a:solidFill>
                <a:schemeClr val="tx1">
                  <a:alpha val="80000"/>
                </a:schemeClr>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308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DAF84F-FB9B-8EED-128D-4A988889D1F7}"/>
              </a:ext>
            </a:extLst>
          </p:cNvPr>
          <p:cNvSpPr>
            <a:spLocks noGrp="1"/>
          </p:cNvSpPr>
          <p:nvPr>
            <p:ph type="title"/>
          </p:nvPr>
        </p:nvSpPr>
        <p:spPr/>
        <p:txBody>
          <a:bodyPr>
            <a:noAutofit/>
          </a:bodyPr>
          <a:lstStyle/>
          <a:p>
            <a:r>
              <a:rPr lang="en-US" altLang="zh-CN" sz="3200" dirty="0">
                <a:latin typeface="Times New Roman" panose="02020603050405020304" pitchFamily="18" charset="0"/>
                <a:cs typeface="Times New Roman" panose="02020603050405020304" pitchFamily="18" charset="0"/>
              </a:rPr>
              <a:t>Speedup at the Cost of Quality: How Cursor AI Increases Short-Term Velocity and Long-Term Complexity in Open-Source Projects</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85AD0DE3-228C-7A4D-15B1-0C2A804C380E}"/>
              </a:ext>
            </a:extLst>
          </p:cNvPr>
          <p:cNvSpPr>
            <a:spLocks noGrp="1"/>
          </p:cNvSpPr>
          <p:nvPr>
            <p:ph idx="1"/>
          </p:nvPr>
        </p:nvSpPr>
        <p:spPr>
          <a:xfrm>
            <a:off x="838200" y="1825624"/>
            <a:ext cx="10515600" cy="4833793"/>
          </a:xfrm>
        </p:spPr>
        <p:txBody>
          <a:bodyPr>
            <a:normAutofit fontScale="92500" lnSpcReduction="10000"/>
          </a:bodyPr>
          <a:lstStyle/>
          <a:p>
            <a:r>
              <a:rPr lang="en-US" altLang="zh-CN" dirty="0">
                <a:latin typeface="Times New Roman" panose="02020603050405020304" pitchFamily="18" charset="0"/>
                <a:cs typeface="Times New Roman" panose="02020603050405020304" pitchFamily="18" charset="0"/>
              </a:rPr>
              <a:t>Key Idea:</a:t>
            </a:r>
          </a:p>
          <a:p>
            <a:pPr lvl="1"/>
            <a:r>
              <a:rPr lang="en-US" altLang="zh-CN" dirty="0">
                <a:latin typeface="Times New Roman" panose="02020603050405020304" pitchFamily="18" charset="0"/>
                <a:cs typeface="Times New Roman" panose="02020603050405020304" pitchFamily="18" charset="0"/>
              </a:rPr>
              <a:t>Causal study of Cursor adoption on </a:t>
            </a:r>
            <a:r>
              <a:rPr lang="en-US" altLang="zh-CN" dirty="0" err="1">
                <a:latin typeface="Times New Roman" panose="02020603050405020304" pitchFamily="18" charset="0"/>
                <a:cs typeface="Times New Roman" panose="02020603050405020304" pitchFamily="18" charset="0"/>
              </a:rPr>
              <a:t>Github</a:t>
            </a:r>
            <a:r>
              <a:rPr lang="en-US" altLang="zh-CN" dirty="0">
                <a:latin typeface="Times New Roman" panose="02020603050405020304" pitchFamily="18" charset="0"/>
                <a:cs typeface="Times New Roman" panose="02020603050405020304" pitchFamily="18" charset="0"/>
              </a:rPr>
              <a:t> projects</a:t>
            </a:r>
          </a:p>
          <a:p>
            <a:pPr lvl="1"/>
            <a:r>
              <a:rPr lang="en-US" altLang="zh-CN" dirty="0">
                <a:latin typeface="Times New Roman" panose="02020603050405020304" pitchFamily="18" charset="0"/>
                <a:cs typeface="Times New Roman" panose="02020603050405020304" pitchFamily="18" charset="0"/>
              </a:rPr>
              <a:t>Difference-in-differences + staggered adoption</a:t>
            </a:r>
          </a:p>
          <a:p>
            <a:pPr lvl="1"/>
            <a:r>
              <a:rPr lang="en-US" altLang="zh-CN" dirty="0">
                <a:latin typeface="Times New Roman" panose="02020603050405020304" pitchFamily="18" charset="0"/>
                <a:cs typeface="Times New Roman" panose="02020603050405020304" pitchFamily="18" charset="0"/>
              </a:rPr>
              <a:t>Focus on velocity vs. code quality tradeoff</a:t>
            </a:r>
          </a:p>
          <a:p>
            <a:r>
              <a:rPr lang="en-US" altLang="zh-CN" dirty="0">
                <a:latin typeface="Times New Roman" panose="02020603050405020304" pitchFamily="18" charset="0"/>
                <a:cs typeface="Times New Roman" panose="02020603050405020304" pitchFamily="18" charset="0"/>
              </a:rPr>
              <a:t>Main Findings:</a:t>
            </a:r>
          </a:p>
          <a:p>
            <a:pPr lvl="1"/>
            <a:r>
              <a:rPr lang="en-US" altLang="zh-CN" dirty="0">
                <a:latin typeface="Times New Roman" panose="02020603050405020304" pitchFamily="18" charset="0"/>
                <a:cs typeface="Times New Roman" panose="02020603050405020304" pitchFamily="18" charset="0"/>
              </a:rPr>
              <a:t>Short-term velocity boost (3–5× lines added)</a:t>
            </a:r>
          </a:p>
          <a:p>
            <a:pPr lvl="1"/>
            <a:r>
              <a:rPr lang="en-US" altLang="zh-CN" dirty="0">
                <a:latin typeface="Times New Roman" panose="02020603050405020304" pitchFamily="18" charset="0"/>
                <a:cs typeface="Times New Roman" panose="02020603050405020304" pitchFamily="18" charset="0"/>
              </a:rPr>
              <a:t>Gains disappear after ~2 months</a:t>
            </a:r>
          </a:p>
          <a:p>
            <a:pPr lvl="1"/>
            <a:r>
              <a:rPr lang="en-US" altLang="zh-CN" dirty="0">
                <a:latin typeface="Times New Roman" panose="02020603050405020304" pitchFamily="18" charset="0"/>
                <a:cs typeface="Times New Roman" panose="02020603050405020304" pitchFamily="18" charset="0"/>
              </a:rPr>
              <a:t>Persistent increase in:</a:t>
            </a:r>
          </a:p>
          <a:p>
            <a:pPr lvl="1"/>
            <a:r>
              <a:rPr lang="en-US" altLang="zh-CN" dirty="0">
                <a:latin typeface="Times New Roman" panose="02020603050405020304" pitchFamily="18" charset="0"/>
                <a:cs typeface="Times New Roman" panose="02020603050405020304" pitchFamily="18" charset="0"/>
              </a:rPr>
              <a:t>Static analysis warnings (+30%)</a:t>
            </a:r>
          </a:p>
          <a:p>
            <a:pPr lvl="1"/>
            <a:r>
              <a:rPr lang="en-US" altLang="zh-CN" dirty="0">
                <a:latin typeface="Times New Roman" panose="02020603050405020304" pitchFamily="18" charset="0"/>
                <a:cs typeface="Times New Roman" panose="02020603050405020304" pitchFamily="18" charset="0"/>
              </a:rPr>
              <a:t>Code complexity (+41%)</a:t>
            </a:r>
          </a:p>
          <a:p>
            <a:pPr lvl="1"/>
            <a:r>
              <a:rPr lang="en-US" altLang="zh-CN" dirty="0">
                <a:latin typeface="Times New Roman" panose="02020603050405020304" pitchFamily="18" charset="0"/>
                <a:cs typeface="Times New Roman" panose="02020603050405020304" pitchFamily="18" charset="0"/>
              </a:rPr>
              <a:t>Technical debt → long-term slowdown</a:t>
            </a:r>
          </a:p>
          <a:p>
            <a:pPr lvl="1"/>
            <a:r>
              <a:rPr lang="en-US" altLang="zh-CN" dirty="0">
                <a:solidFill>
                  <a:srgbClr val="FF0000"/>
                </a:solidFill>
                <a:latin typeface="Times New Roman" panose="02020603050405020304" pitchFamily="18" charset="0"/>
                <a:cs typeface="Times New Roman" panose="02020603050405020304" pitchFamily="18" charset="0"/>
              </a:rPr>
              <a:t>Notably, Cursor adoption still leads to significant increases in code complexity, even when models control project dynamics.</a:t>
            </a:r>
          </a:p>
          <a:p>
            <a:pPr lvl="1"/>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263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2EF1A-9CBA-896A-6317-043B92B1854E}"/>
              </a:ext>
            </a:extLst>
          </p:cNvPr>
          <p:cNvSpPr>
            <a:spLocks noGrp="1"/>
          </p:cNvSpPr>
          <p:nvPr>
            <p:ph type="title"/>
          </p:nvPr>
        </p:nvSpPr>
        <p:spPr/>
        <p:txBody>
          <a:bodyPr/>
          <a:lstStyle/>
          <a:p>
            <a:r>
              <a:rPr lang="en-US" altLang="zh-CN" dirty="0" err="1">
                <a:latin typeface="Times New Roman" panose="02020603050405020304" pitchFamily="18" charset="0"/>
                <a:cs typeface="Times New Roman" panose="02020603050405020304" pitchFamily="18" charset="0"/>
              </a:rPr>
              <a:t>TileLang</a:t>
            </a:r>
            <a:r>
              <a:rPr lang="en-US" altLang="zh-CN" dirty="0">
                <a:latin typeface="Times New Roman" panose="02020603050405020304" pitchFamily="18" charset="0"/>
                <a:cs typeface="Times New Roman" panose="02020603050405020304" pitchFamily="18" charset="0"/>
              </a:rPr>
              <a:t>: Bridge Programmability and Performance in Modern Neural Kernels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44987DEA-693D-4EA5-6A24-52F4ACBF7DD5}"/>
              </a:ext>
            </a:extLst>
          </p:cNvPr>
          <p:cNvSpPr>
            <a:spLocks noGrp="1"/>
          </p:cNvSpPr>
          <p:nvPr>
            <p:ph idx="1"/>
          </p:nvPr>
        </p:nvSpPr>
        <p:spPr>
          <a:xfrm>
            <a:off x="838200" y="1825624"/>
            <a:ext cx="10515600" cy="4889211"/>
          </a:xfrm>
        </p:spPr>
        <p:txBody>
          <a:bodyPr>
            <a:normAutofit lnSpcReduction="10000"/>
          </a:bodyPr>
          <a:lstStyle/>
          <a:p>
            <a:r>
              <a:rPr lang="en-US" altLang="zh-CN" dirty="0">
                <a:latin typeface="Times New Roman" panose="02020603050405020304" pitchFamily="18" charset="0"/>
                <a:cs typeface="Times New Roman" panose="02020603050405020304" pitchFamily="18" charset="0"/>
              </a:rPr>
              <a:t>Motivation:</a:t>
            </a:r>
          </a:p>
          <a:p>
            <a:pPr lvl="1"/>
            <a:r>
              <a:rPr lang="en-US" altLang="zh-CN" dirty="0">
                <a:latin typeface="Times New Roman" panose="02020603050405020304" pitchFamily="18" charset="0"/>
                <a:cs typeface="Times New Roman" panose="02020603050405020304" pitchFamily="18" charset="0"/>
              </a:rPr>
              <a:t>Triton is easy to use but hides tile reuse &amp; pipeline scheduling</a:t>
            </a:r>
          </a:p>
          <a:p>
            <a:pPr lvl="1"/>
            <a:r>
              <a:rPr lang="en-US" altLang="zh-CN" dirty="0">
                <a:latin typeface="Times New Roman" panose="02020603050405020304" pitchFamily="18" charset="0"/>
                <a:cs typeface="Times New Roman" panose="02020603050405020304" pitchFamily="18" charset="0"/>
              </a:rPr>
              <a:t>CUDA gives full control but is complex (~500 LOC)</a:t>
            </a:r>
          </a:p>
          <a:p>
            <a:pPr lvl="1"/>
            <a:r>
              <a:rPr lang="en-US" altLang="zh-CN" dirty="0">
                <a:latin typeface="Times New Roman" panose="02020603050405020304" pitchFamily="18" charset="0"/>
                <a:cs typeface="Times New Roman" panose="02020603050405020304" pitchFamily="18" charset="0"/>
              </a:rPr>
              <a:t>→ Need </a:t>
            </a:r>
            <a:r>
              <a:rPr lang="en-US" altLang="zh-CN" b="1" dirty="0">
                <a:latin typeface="Times New Roman" panose="02020603050405020304" pitchFamily="18" charset="0"/>
                <a:cs typeface="Times New Roman" panose="02020603050405020304" pitchFamily="18" charset="0"/>
              </a:rPr>
              <a:t>explicit tile-level control</a:t>
            </a:r>
            <a:r>
              <a:rPr lang="en-US" altLang="zh-CN" dirty="0">
                <a:latin typeface="Times New Roman" panose="02020603050405020304" pitchFamily="18" charset="0"/>
                <a:cs typeface="Times New Roman" panose="02020603050405020304" pitchFamily="18" charset="0"/>
              </a:rPr>
              <a:t> without going full CUDA</a:t>
            </a:r>
          </a:p>
          <a:p>
            <a:r>
              <a:rPr lang="en-US" altLang="zh-CN" dirty="0">
                <a:latin typeface="Times New Roman" panose="02020603050405020304" pitchFamily="18" charset="0"/>
                <a:cs typeface="Times New Roman" panose="02020603050405020304" pitchFamily="18" charset="0"/>
              </a:rPr>
              <a:t>New Tile Language (Fused Tile-level Graph (FTG)):</a:t>
            </a:r>
          </a:p>
          <a:p>
            <a:pPr lvl="1"/>
            <a:r>
              <a:rPr lang="en-US" altLang="zh-CN" dirty="0">
                <a:latin typeface="Times New Roman" panose="02020603050405020304" pitchFamily="18" charset="0"/>
                <a:cs typeface="Times New Roman" panose="02020603050405020304" pitchFamily="18" charset="0"/>
              </a:rPr>
              <a:t>Expose primitives for memory placement, layout, copy, parallelism</a:t>
            </a:r>
          </a:p>
          <a:p>
            <a:pPr lvl="1"/>
            <a:r>
              <a:rPr lang="en-US" altLang="zh-CN" dirty="0">
                <a:latin typeface="Times New Roman" panose="02020603050405020304" pitchFamily="18" charset="0"/>
                <a:cs typeface="Times New Roman" panose="02020603050405020304" pitchFamily="18" charset="0"/>
              </a:rPr>
              <a:t>Provide </a:t>
            </a:r>
            <a:r>
              <a:rPr lang="en-US" altLang="zh-CN" b="1" dirty="0">
                <a:latin typeface="Times New Roman" panose="02020603050405020304" pitchFamily="18" charset="0"/>
                <a:cs typeface="Times New Roman" panose="02020603050405020304" pitchFamily="18" charset="0"/>
              </a:rPr>
              <a:t>tile recommendation</a:t>
            </a:r>
            <a:r>
              <a:rPr lang="en-US" altLang="zh-CN" dirty="0">
                <a:latin typeface="Times New Roman" panose="02020603050405020304" pitchFamily="18" charset="0"/>
                <a:cs typeface="Times New Roman" panose="02020603050405020304" pitchFamily="18" charset="0"/>
              </a:rPr>
              <a:t> (hardware-aware defaults)</a:t>
            </a:r>
          </a:p>
          <a:p>
            <a:pPr lvl="1"/>
            <a:r>
              <a:rPr lang="en-US" altLang="zh-CN" dirty="0">
                <a:latin typeface="Times New Roman" panose="02020603050405020304" pitchFamily="18" charset="0"/>
                <a:cs typeface="Times New Roman" panose="02020603050405020304" pitchFamily="18" charset="0"/>
              </a:rPr>
              <a:t>Provide </a:t>
            </a:r>
            <a:r>
              <a:rPr lang="en-US" altLang="zh-CN" b="1" dirty="0">
                <a:latin typeface="Times New Roman" panose="02020603050405020304" pitchFamily="18" charset="0"/>
                <a:cs typeface="Times New Roman" panose="02020603050405020304" pitchFamily="18" charset="0"/>
              </a:rPr>
              <a:t>tile inference</a:t>
            </a:r>
            <a:r>
              <a:rPr lang="en-US" altLang="zh-CN" dirty="0">
                <a:latin typeface="Times New Roman" panose="02020603050405020304" pitchFamily="18" charset="0"/>
                <a:cs typeface="Times New Roman" panose="02020603050405020304" pitchFamily="18" charset="0"/>
              </a:rPr>
              <a:t> (constraint propagation to complete configs)</a:t>
            </a:r>
          </a:p>
          <a:p>
            <a:r>
              <a:rPr lang="en-US" altLang="zh-CN" dirty="0">
                <a:latin typeface="Times New Roman" panose="02020603050405020304" pitchFamily="18" charset="0"/>
                <a:cs typeface="Times New Roman" panose="02020603050405020304" pitchFamily="18" charset="0"/>
              </a:rPr>
              <a:t>Performance:</a:t>
            </a:r>
          </a:p>
          <a:p>
            <a:pPr lvl="1"/>
            <a:r>
              <a:rPr lang="en-US" altLang="zh-CN" dirty="0">
                <a:latin typeface="Times New Roman" panose="02020603050405020304" pitchFamily="18" charset="0"/>
                <a:cs typeface="Times New Roman" panose="02020603050405020304" pitchFamily="18" charset="0"/>
              </a:rPr>
              <a:t>Claims up to </a:t>
            </a:r>
            <a:r>
              <a:rPr lang="en-US" altLang="zh-CN" b="1" dirty="0">
                <a:latin typeface="Times New Roman" panose="02020603050405020304" pitchFamily="18" charset="0"/>
                <a:cs typeface="Times New Roman" panose="02020603050405020304" pitchFamily="18" charset="0"/>
              </a:rPr>
              <a:t>10× over Triton (H100)</a:t>
            </a:r>
          </a:p>
          <a:p>
            <a:pPr lvl="1"/>
            <a:r>
              <a:rPr lang="en-US" altLang="zh-CN" dirty="0">
                <a:latin typeface="Times New Roman" panose="02020603050405020304" pitchFamily="18" charset="0"/>
                <a:cs typeface="Times New Roman" panose="02020603050405020304" pitchFamily="18" charset="0"/>
              </a:rPr>
              <a:t>Near-CUDA performance with far fewer LOC</a:t>
            </a:r>
          </a:p>
          <a:p>
            <a:pPr lvl="1"/>
            <a:r>
              <a:rPr lang="en-US" altLang="zh-CN" dirty="0">
                <a:latin typeface="Times New Roman" panose="02020603050405020304" pitchFamily="18" charset="0"/>
                <a:cs typeface="Times New Roman" panose="02020603050405020304" pitchFamily="18" charset="0"/>
              </a:rPr>
              <a:t>Conceptually sits between </a:t>
            </a:r>
            <a:r>
              <a:rPr lang="en-US" altLang="zh-CN" b="1" dirty="0">
                <a:latin typeface="Times New Roman" panose="02020603050405020304" pitchFamily="18" charset="0"/>
                <a:cs typeface="Times New Roman" panose="02020603050405020304" pitchFamily="18" charset="0"/>
              </a:rPr>
              <a:t>Triton ↔ CUDA</a:t>
            </a:r>
            <a:endParaRPr lang="zh-CN" altLang="en-US"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8279C5FA-E17B-A306-4614-8E5C02556E71}"/>
              </a:ext>
            </a:extLst>
          </p:cNvPr>
          <p:cNvPicPr>
            <a:picLocks noChangeAspect="1"/>
          </p:cNvPicPr>
          <p:nvPr/>
        </p:nvPicPr>
        <p:blipFill>
          <a:blip r:embed="rId3"/>
          <a:stretch>
            <a:fillRect/>
          </a:stretch>
        </p:blipFill>
        <p:spPr>
          <a:xfrm>
            <a:off x="9601419" y="6207161"/>
            <a:ext cx="1752381" cy="285714"/>
          </a:xfrm>
          <a:prstGeom prst="rect">
            <a:avLst/>
          </a:prstGeom>
        </p:spPr>
      </p:pic>
    </p:spTree>
    <p:extLst>
      <p:ext uri="{BB962C8B-B14F-4D97-AF65-F5344CB8AC3E}">
        <p14:creationId xmlns:p14="http://schemas.microsoft.com/office/powerpoint/2010/main" val="3253354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77C544-148A-403F-D93B-89CC72395280}"/>
              </a:ext>
            </a:extLst>
          </p:cNvPr>
          <p:cNvSpPr>
            <a:spLocks noGrp="1"/>
          </p:cNvSpPr>
          <p:nvPr>
            <p:ph type="title"/>
          </p:nvPr>
        </p:nvSpPr>
        <p:spPr/>
        <p:txBody>
          <a:bodyPr/>
          <a:lstStyle/>
          <a:p>
            <a:r>
              <a:rPr lang="en-US" altLang="zh-CN" dirty="0" err="1">
                <a:latin typeface="Times New Roman" panose="02020603050405020304" pitchFamily="18" charset="0"/>
                <a:cs typeface="Times New Roman" panose="02020603050405020304" pitchFamily="18" charset="0"/>
              </a:rPr>
              <a:t>PlsemanticsBench</a:t>
            </a:r>
            <a:r>
              <a:rPr lang="en-US" altLang="zh-CN" dirty="0">
                <a:latin typeface="Times New Roman" panose="02020603050405020304" pitchFamily="18" charset="0"/>
                <a:cs typeface="Times New Roman" panose="02020603050405020304" pitchFamily="18" charset="0"/>
              </a:rPr>
              <a:t>: LLMs as Programming Language Interpreters</a:t>
            </a:r>
            <a:endParaRPr lang="zh-CN" altLang="en-US" dirty="0"/>
          </a:p>
        </p:txBody>
      </p:sp>
      <p:sp>
        <p:nvSpPr>
          <p:cNvPr id="3" name="内容占位符 2">
            <a:extLst>
              <a:ext uri="{FF2B5EF4-FFF2-40B4-BE49-F238E27FC236}">
                <a16:creationId xmlns:a16="http://schemas.microsoft.com/office/drawing/2014/main" id="{C95F63CD-1061-DA9E-5C80-CEB41BC27479}"/>
              </a:ext>
            </a:extLst>
          </p:cNvPr>
          <p:cNvSpPr>
            <a:spLocks noGrp="1"/>
          </p:cNvSpPr>
          <p:nvPr>
            <p:ph idx="1"/>
          </p:nvPr>
        </p:nvSpPr>
        <p:spPr>
          <a:xfrm>
            <a:off x="838200" y="1825624"/>
            <a:ext cx="10515600" cy="4926157"/>
          </a:xfrm>
        </p:spPr>
        <p:txBody>
          <a:bodyPr>
            <a:normAutofit lnSpcReduction="10000"/>
          </a:bodyPr>
          <a:lstStyle/>
          <a:p>
            <a:r>
              <a:rPr lang="en-US" altLang="zh-CN" dirty="0">
                <a:latin typeface="Times New Roman" panose="02020603050405020304" pitchFamily="18" charset="0"/>
                <a:cs typeface="Times New Roman" panose="02020603050405020304" pitchFamily="18" charset="0"/>
              </a:rPr>
              <a:t>Benchmark: </a:t>
            </a:r>
            <a:r>
              <a:rPr lang="en-US" altLang="zh-CN" dirty="0" err="1">
                <a:latin typeface="Times New Roman" panose="02020603050405020304" pitchFamily="18" charset="0"/>
                <a:cs typeface="Times New Roman" panose="02020603050405020304" pitchFamily="18" charset="0"/>
              </a:rPr>
              <a:t>PlsemanticsBench</a:t>
            </a: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Language: IMP (subset of C)</a:t>
            </a:r>
          </a:p>
          <a:p>
            <a:pPr lvl="1"/>
            <a:r>
              <a:rPr lang="en-US" altLang="zh-CN" dirty="0">
                <a:latin typeface="Times New Roman" panose="02020603050405020304" pitchFamily="18" charset="0"/>
                <a:cs typeface="Times New Roman" panose="02020603050405020304" pitchFamily="18" charset="0"/>
              </a:rPr>
              <a:t>Formal semantics: SOS &amp; K-semantics</a:t>
            </a:r>
          </a:p>
          <a:p>
            <a:pPr lvl="1"/>
            <a:r>
              <a:rPr lang="en-US" altLang="zh-CN" dirty="0">
                <a:latin typeface="Times New Roman" panose="02020603050405020304" pitchFamily="18" charset="0"/>
                <a:cs typeface="Times New Roman" panose="02020603050405020304" pitchFamily="18" charset="0"/>
              </a:rPr>
              <a:t>Three tasks:</a:t>
            </a:r>
          </a:p>
          <a:p>
            <a:pPr lvl="2"/>
            <a:r>
              <a:rPr lang="en-US" altLang="zh-CN" dirty="0">
                <a:latin typeface="Times New Roman" panose="02020603050405020304" pitchFamily="18" charset="0"/>
                <a:cs typeface="Times New Roman" panose="02020603050405020304" pitchFamily="18" charset="0"/>
              </a:rPr>
              <a:t>1) Final state prediction 2) Semantic rule prediction 3) Execution trace prediction</a:t>
            </a:r>
          </a:p>
          <a:p>
            <a:r>
              <a:rPr lang="en-US" altLang="zh-CN" dirty="0">
                <a:latin typeface="Times New Roman" panose="02020603050405020304" pitchFamily="18" charset="0"/>
                <a:cs typeface="Times New Roman" panose="02020603050405020304" pitchFamily="18" charset="0"/>
              </a:rPr>
              <a:t>Key Idea:</a:t>
            </a:r>
          </a:p>
          <a:p>
            <a:pPr lvl="1"/>
            <a:r>
              <a:rPr lang="en-US" altLang="zh-CN" dirty="0">
                <a:latin typeface="Times New Roman" panose="02020603050405020304" pitchFamily="18" charset="0"/>
                <a:cs typeface="Times New Roman" panose="02020603050405020304" pitchFamily="18" charset="0"/>
              </a:rPr>
              <a:t>Introduce </a:t>
            </a:r>
            <a:r>
              <a:rPr lang="en-US" altLang="zh-CN" i="1" dirty="0">
                <a:latin typeface="Times New Roman" panose="02020603050405020304" pitchFamily="18" charset="0"/>
                <a:cs typeface="Times New Roman" panose="02020603050405020304" pitchFamily="18" charset="0"/>
              </a:rPr>
              <a:t>semantic mutations</a:t>
            </a:r>
            <a:r>
              <a:rPr lang="en-US" altLang="zh-CN" dirty="0">
                <a:latin typeface="Times New Roman" panose="02020603050405020304" pitchFamily="18" charset="0"/>
                <a:cs typeface="Times New Roman" panose="02020603050405020304" pitchFamily="18" charset="0"/>
              </a:rPr>
              <a:t> (operator swap / symbol obfuscation)</a:t>
            </a:r>
          </a:p>
          <a:p>
            <a:pPr lvl="1"/>
            <a:r>
              <a:rPr lang="en-US" altLang="zh-CN" dirty="0">
                <a:latin typeface="Times New Roman" panose="02020603050405020304" pitchFamily="18" charset="0"/>
                <a:cs typeface="Times New Roman" panose="02020603050405020304" pitchFamily="18" charset="0"/>
              </a:rPr>
              <a:t>Test whether models truly understand semantics or rely on pretraining patterns</a:t>
            </a:r>
          </a:p>
          <a:p>
            <a:r>
              <a:rPr lang="en-US" altLang="zh-CN" dirty="0">
                <a:latin typeface="Times New Roman" panose="02020603050405020304" pitchFamily="18" charset="0"/>
                <a:cs typeface="Times New Roman" panose="02020603050405020304" pitchFamily="18" charset="0"/>
              </a:rPr>
              <a:t>Main Finding:</a:t>
            </a:r>
          </a:p>
          <a:p>
            <a:pPr lvl="1"/>
            <a:r>
              <a:rPr lang="en-US" altLang="zh-CN" dirty="0">
                <a:latin typeface="Times New Roman" panose="02020603050405020304" pitchFamily="18" charset="0"/>
                <a:cs typeface="Times New Roman" panose="02020603050405020304" pitchFamily="18" charset="0"/>
              </a:rPr>
              <a:t>Strong performance under standard semantics</a:t>
            </a:r>
          </a:p>
          <a:p>
            <a:pPr lvl="1"/>
            <a:r>
              <a:rPr lang="en-US" altLang="zh-CN" dirty="0">
                <a:latin typeface="Times New Roman" panose="02020603050405020304" pitchFamily="18" charset="0"/>
                <a:cs typeface="Times New Roman" panose="02020603050405020304" pitchFamily="18" charset="0"/>
              </a:rPr>
              <a:t>Significant drop under mutated semantics</a:t>
            </a:r>
          </a:p>
          <a:p>
            <a:pPr lvl="1"/>
            <a:r>
              <a:rPr lang="en-US" altLang="zh-CN" dirty="0">
                <a:latin typeface="Times New Roman" panose="02020603050405020304" pitchFamily="18" charset="0"/>
                <a:cs typeface="Times New Roman" panose="02020603050405020304" pitchFamily="18" charset="0"/>
              </a:rPr>
              <a:t>Fine-grained trace prediction remains difficult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839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5754B-D62A-5A75-AA14-E1E50716E085}"/>
              </a:ext>
            </a:extLst>
          </p:cNvPr>
          <p:cNvSpPr>
            <a:spLocks noGrp="1"/>
          </p:cNvSpPr>
          <p:nvPr>
            <p:ph type="title"/>
          </p:nvPr>
        </p:nvSpPr>
        <p:spPr/>
        <p:txBody>
          <a:bodyPr>
            <a:normAutofit fontScale="90000"/>
          </a:bodyPr>
          <a:lstStyle/>
          <a:p>
            <a:r>
              <a:rPr lang="en-US" altLang="zh-CN" dirty="0">
                <a:latin typeface="Times New Roman" panose="02020603050405020304" pitchFamily="18" charset="0"/>
                <a:cs typeface="Times New Roman" panose="02020603050405020304" pitchFamily="18" charset="0"/>
              </a:rPr>
              <a:t>LLMs vs Static Code Analysis Tools: A systematic Benchmark for Vulnerability Detection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273EDC5D-5131-901E-6F4E-A2C238F8EE50}"/>
              </a:ext>
            </a:extLst>
          </p:cNvPr>
          <p:cNvSpPr>
            <a:spLocks noGrp="1"/>
          </p:cNvSpPr>
          <p:nvPr>
            <p:ph idx="1"/>
          </p:nvPr>
        </p:nvSpPr>
        <p:spPr/>
        <p:txBody>
          <a:bodyPr/>
          <a:lstStyle/>
          <a:p>
            <a:r>
              <a:rPr lang="en-US" altLang="zh-CN" dirty="0"/>
              <a:t>10 C# projects, 63 real vulnerabilities</a:t>
            </a:r>
          </a:p>
          <a:p>
            <a:r>
              <a:rPr lang="en-US" altLang="zh-CN" dirty="0"/>
              <a:t>3 static tools: SonarQube, </a:t>
            </a:r>
            <a:r>
              <a:rPr lang="en-US" altLang="zh-CN" dirty="0" err="1"/>
              <a:t>CodeQL</a:t>
            </a:r>
            <a:r>
              <a:rPr lang="en-US" altLang="zh-CN" dirty="0"/>
              <a:t>, </a:t>
            </a:r>
            <a:r>
              <a:rPr lang="en-US" altLang="zh-CN" dirty="0" err="1"/>
              <a:t>Snyk</a:t>
            </a:r>
            <a:endParaRPr lang="en-US" altLang="zh-CN" dirty="0"/>
          </a:p>
          <a:p>
            <a:r>
              <a:rPr lang="en-US" altLang="zh-CN" dirty="0"/>
              <a:t>3 LLMs: GPT-4.1, Mistral Large, DeepSeek V3</a:t>
            </a:r>
          </a:p>
          <a:p>
            <a:r>
              <a:rPr lang="en-US" altLang="zh-CN" dirty="0"/>
              <a:t>Metrics: Precision / Recall / F1</a:t>
            </a:r>
            <a:endParaRPr lang="zh-CN" altLang="en-US" dirty="0"/>
          </a:p>
        </p:txBody>
      </p:sp>
      <p:pic>
        <p:nvPicPr>
          <p:cNvPr id="5" name="图片 4">
            <a:extLst>
              <a:ext uri="{FF2B5EF4-FFF2-40B4-BE49-F238E27FC236}">
                <a16:creationId xmlns:a16="http://schemas.microsoft.com/office/drawing/2014/main" id="{0932F10C-5918-F882-F25F-FEAA04852E27}"/>
              </a:ext>
            </a:extLst>
          </p:cNvPr>
          <p:cNvPicPr>
            <a:picLocks noChangeAspect="1"/>
          </p:cNvPicPr>
          <p:nvPr/>
        </p:nvPicPr>
        <p:blipFill>
          <a:blip r:embed="rId3"/>
          <a:stretch>
            <a:fillRect/>
          </a:stretch>
        </p:blipFill>
        <p:spPr>
          <a:xfrm>
            <a:off x="2025423" y="3863088"/>
            <a:ext cx="6563687" cy="2750148"/>
          </a:xfrm>
          <a:prstGeom prst="rect">
            <a:avLst/>
          </a:prstGeom>
        </p:spPr>
      </p:pic>
    </p:spTree>
    <p:extLst>
      <p:ext uri="{BB962C8B-B14F-4D97-AF65-F5344CB8AC3E}">
        <p14:creationId xmlns:p14="http://schemas.microsoft.com/office/powerpoint/2010/main" val="2121759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标题 1">
            <a:extLst>
              <a:ext uri="{FF2B5EF4-FFF2-40B4-BE49-F238E27FC236}">
                <a16:creationId xmlns:a16="http://schemas.microsoft.com/office/drawing/2014/main" id="{4C42C667-0588-BA83-08F7-C4D3EEC1CCB4}"/>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altLang="zh-CN" sz="8000" kern="1200" dirty="0">
                <a:solidFill>
                  <a:srgbClr val="FFFFFF"/>
                </a:solidFill>
                <a:latin typeface="+mj-lt"/>
                <a:ea typeface="+mj-ea"/>
                <a:cs typeface="+mj-cs"/>
              </a:rPr>
              <a:t>Thanks for listening!</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C26BB-6A54-0ABC-4601-3ED53D081ADD}"/>
              </a:ext>
            </a:extLst>
          </p:cNvPr>
          <p:cNvSpPr>
            <a:spLocks noGrp="1"/>
          </p:cNvSpPr>
          <p:nvPr>
            <p:ph type="title"/>
          </p:nvPr>
        </p:nvSpPr>
        <p:spPr>
          <a:xfrm>
            <a:off x="838200" y="-32036"/>
            <a:ext cx="10515600" cy="1325563"/>
          </a:xfrm>
        </p:spPr>
        <p:txBody>
          <a:bodyPr/>
          <a:lstStyle/>
          <a:p>
            <a:r>
              <a:rPr lang="en-US" altLang="zh-CN">
                <a:latin typeface="Times New Roman" panose="02020603050405020304" pitchFamily="18" charset="0"/>
                <a:cs typeface="Times New Roman" panose="02020603050405020304" pitchFamily="18" charset="0"/>
              </a:rPr>
              <a:t>TritonForge – Profiling-Guided LLM Kernel Optimization</a:t>
            </a:r>
            <a:endParaRPr lang="zh-CN" altLang="en-US" dirty="0">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F1BAADE6-8FD9-9B78-9368-2D20ECAC8DA6}"/>
              </a:ext>
            </a:extLst>
          </p:cNvPr>
          <p:cNvPicPr>
            <a:picLocks noGrp="1" noChangeAspect="1"/>
          </p:cNvPicPr>
          <p:nvPr>
            <p:ph idx="1"/>
          </p:nvPr>
        </p:nvPicPr>
        <p:blipFill>
          <a:blip r:embed="rId3"/>
          <a:stretch>
            <a:fillRect/>
          </a:stretch>
        </p:blipFill>
        <p:spPr>
          <a:xfrm>
            <a:off x="1569026" y="3630035"/>
            <a:ext cx="8285018" cy="3048328"/>
          </a:xfrm>
          <a:prstGeom prst="rect">
            <a:avLst/>
          </a:prstGeom>
        </p:spPr>
      </p:pic>
      <p:sp>
        <p:nvSpPr>
          <p:cNvPr id="6" name="文本框 5">
            <a:extLst>
              <a:ext uri="{FF2B5EF4-FFF2-40B4-BE49-F238E27FC236}">
                <a16:creationId xmlns:a16="http://schemas.microsoft.com/office/drawing/2014/main" id="{755A7ED1-8B2B-9FD2-CABE-C73D108C5612}"/>
              </a:ext>
            </a:extLst>
          </p:cNvPr>
          <p:cNvSpPr txBox="1"/>
          <p:nvPr/>
        </p:nvSpPr>
        <p:spPr>
          <a:xfrm>
            <a:off x="193964" y="1446118"/>
            <a:ext cx="6089073" cy="2308324"/>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Method: LLM+ Nsight profiling in a closed loop</a:t>
            </a:r>
          </a:p>
          <a:p>
            <a:r>
              <a:rPr lang="en-US" altLang="zh-CN" dirty="0">
                <a:latin typeface="Times New Roman" panose="02020603050405020304" pitchFamily="18" charset="0"/>
                <a:cs typeface="Times New Roman" panose="02020603050405020304" pitchFamily="18" charset="0"/>
              </a:rPr>
              <a:t>Kernel → Profile → LLM Refine → Re-profile → Repeat (≤8 rounds)</a:t>
            </a:r>
          </a:p>
          <a:p>
            <a:r>
              <a:rPr lang="en-US" altLang="zh-CN" dirty="0">
                <a:latin typeface="Times New Roman" panose="02020603050405020304" pitchFamily="18" charset="0"/>
                <a:cs typeface="Times New Roman" panose="02020603050405020304" pitchFamily="18" charset="0"/>
              </a:rPr>
              <a:t>Uses hardware metrics (occupancy, memory throughput, stalls)</a:t>
            </a:r>
          </a:p>
          <a:p>
            <a:r>
              <a:rPr lang="en-US" altLang="zh-CN" dirty="0">
                <a:latin typeface="Times New Roman" panose="02020603050405020304" pitchFamily="18" charset="0"/>
                <a:cs typeface="Times New Roman" panose="02020603050405020304" pitchFamily="18" charset="0"/>
              </a:rPr>
              <a:t>Iterative refinement + error fixing</a:t>
            </a:r>
          </a:p>
          <a:p>
            <a:r>
              <a:rPr lang="en-US" altLang="zh-CN" dirty="0">
                <a:latin typeface="Times New Roman" panose="02020603050405020304" pitchFamily="18" charset="0"/>
                <a:cs typeface="Times New Roman" panose="02020603050405020304" pitchFamily="18" charset="0"/>
              </a:rPr>
              <a:t>Decision module: accept / continue / stop</a:t>
            </a: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5B10915-8BB8-7735-BA56-1D8AF144106D}"/>
              </a:ext>
            </a:extLst>
          </p:cNvPr>
          <p:cNvSpPr txBox="1"/>
          <p:nvPr/>
        </p:nvSpPr>
        <p:spPr>
          <a:xfrm>
            <a:off x="6096001" y="767713"/>
            <a:ext cx="5902036" cy="286232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Results:</a:t>
            </a:r>
            <a:br>
              <a:rPr lang="en-US" altLang="zh-CN" dirty="0">
                <a:latin typeface="Times New Roman" panose="02020603050405020304" pitchFamily="18" charset="0"/>
                <a:cs typeface="Times New Roman" panose="02020603050405020304" pitchFamily="18" charset="0"/>
              </a:rPr>
            </a:br>
            <a:r>
              <a:rPr lang="en-US" altLang="zh-CN" b="1" dirty="0">
                <a:latin typeface="Times New Roman" panose="02020603050405020304" pitchFamily="18" charset="0"/>
                <a:cs typeface="Times New Roman" panose="02020603050405020304" pitchFamily="18" charset="0"/>
              </a:rPr>
              <a:t>Results (</a:t>
            </a:r>
            <a:r>
              <a:rPr lang="en-US" altLang="zh-CN" b="1" dirty="0" err="1">
                <a:latin typeface="Times New Roman" panose="02020603050405020304" pitchFamily="18" charset="0"/>
                <a:cs typeface="Times New Roman" panose="02020603050405020304" pitchFamily="18" charset="0"/>
              </a:rPr>
              <a:t>TritonBench</a:t>
            </a:r>
            <a:r>
              <a:rPr lang="en-US" altLang="zh-CN" b="1" dirty="0">
                <a:latin typeface="Times New Roman" panose="02020603050405020304" pitchFamily="18" charset="0"/>
                <a:cs typeface="Times New Roman" panose="02020603050405020304" pitchFamily="18" charset="0"/>
              </a:rPr>
              <a:t>, 131 kernels)</a:t>
            </a:r>
          </a:p>
          <a:p>
            <a:r>
              <a:rPr lang="en-US" altLang="zh-CN" b="1" dirty="0">
                <a:latin typeface="Times New Roman" panose="02020603050405020304" pitchFamily="18" charset="0"/>
                <a:cs typeface="Times New Roman" panose="02020603050405020304" pitchFamily="18" charset="0"/>
              </a:rPr>
              <a:t>42.7% success rate</a:t>
            </a:r>
            <a:r>
              <a:rPr lang="en-US" altLang="zh-CN" dirty="0">
                <a:latin typeface="Times New Roman" panose="02020603050405020304" pitchFamily="18" charset="0"/>
                <a:cs typeface="Times New Roman" panose="02020603050405020304" pitchFamily="18" charset="0"/>
              </a:rPr>
              <a:t> (≥1.05× speedup)</a:t>
            </a:r>
          </a:p>
          <a:p>
            <a:r>
              <a:rPr lang="en-US" altLang="zh-CN" b="1" dirty="0">
                <a:latin typeface="Times New Roman" panose="02020603050405020304" pitchFamily="18" charset="0"/>
                <a:cs typeface="Times New Roman" panose="02020603050405020304" pitchFamily="18" charset="0"/>
              </a:rPr>
              <a:t>1.76× avg speedup</a:t>
            </a:r>
            <a:r>
              <a:rPr lang="en-US" altLang="zh-CN" dirty="0">
                <a:latin typeface="Times New Roman" panose="02020603050405020304" pitchFamily="18" charset="0"/>
                <a:cs typeface="Times New Roman" panose="02020603050405020304" pitchFamily="18" charset="0"/>
              </a:rPr>
              <a:t> (on successful cases)</a:t>
            </a:r>
          </a:p>
          <a:p>
            <a:r>
              <a:rPr lang="en-US" altLang="zh-CN" dirty="0">
                <a:latin typeface="Times New Roman" panose="02020603050405020304" pitchFamily="18" charset="0"/>
                <a:cs typeface="Times New Roman" panose="02020603050405020304" pitchFamily="18" charset="0"/>
              </a:rPr>
              <a:t>Most gains modest (1.05–1.5×)</a:t>
            </a:r>
          </a:p>
          <a:p>
            <a:r>
              <a:rPr lang="en-US" altLang="zh-CN" dirty="0">
                <a:latin typeface="Times New Roman" panose="02020603050405020304" pitchFamily="18" charset="0"/>
                <a:cs typeface="Times New Roman" panose="02020603050405020304" pitchFamily="18" charset="0"/>
              </a:rPr>
              <a:t>Early rounds work best; later rounds degrade</a:t>
            </a:r>
          </a:p>
          <a:p>
            <a:r>
              <a:rPr lang="en-US" altLang="zh-CN" b="1" dirty="0">
                <a:latin typeface="Times New Roman" panose="02020603050405020304" pitchFamily="18" charset="0"/>
                <a:cs typeface="Times New Roman" panose="02020603050405020304" pitchFamily="18" charset="0"/>
              </a:rPr>
              <a:t>Ablation (36 kernels)</a:t>
            </a:r>
          </a:p>
          <a:p>
            <a:r>
              <a:rPr lang="en-US" altLang="zh-CN" dirty="0">
                <a:latin typeface="Times New Roman" panose="02020603050405020304" pitchFamily="18" charset="0"/>
                <a:cs typeface="Times New Roman" panose="02020603050405020304" pitchFamily="18" charset="0"/>
              </a:rPr>
              <a:t>Full system: </a:t>
            </a:r>
            <a:r>
              <a:rPr lang="en-US" altLang="zh-CN" b="1" dirty="0">
                <a:latin typeface="Times New Roman" panose="02020603050405020304" pitchFamily="18" charset="0"/>
                <a:cs typeface="Times New Roman" panose="02020603050405020304" pitchFamily="18" charset="0"/>
              </a:rPr>
              <a:t>42.3%</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No profiling: 22.8%</a:t>
            </a:r>
          </a:p>
          <a:p>
            <a:r>
              <a:rPr lang="en-US" altLang="zh-CN" dirty="0">
                <a:latin typeface="Times New Roman" panose="02020603050405020304" pitchFamily="18" charset="0"/>
                <a:cs typeface="Times New Roman" panose="02020603050405020304" pitchFamily="18" charset="0"/>
              </a:rPr>
              <a:t>One-shot: 11.4% → </a:t>
            </a:r>
            <a:r>
              <a:rPr lang="en-US" altLang="zh-CN" dirty="0">
                <a:solidFill>
                  <a:srgbClr val="FF0000"/>
                </a:solidFill>
                <a:latin typeface="Times New Roman" panose="02020603050405020304" pitchFamily="18" charset="0"/>
                <a:cs typeface="Times New Roman" panose="02020603050405020304" pitchFamily="18" charset="0"/>
              </a:rPr>
              <a:t>Profiling roughly doubles success rate</a:t>
            </a:r>
          </a:p>
        </p:txBody>
      </p:sp>
    </p:spTree>
    <p:extLst>
      <p:ext uri="{BB962C8B-B14F-4D97-AF65-F5344CB8AC3E}">
        <p14:creationId xmlns:p14="http://schemas.microsoft.com/office/powerpoint/2010/main" val="391693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385438-917E-5551-3C33-1A6F40598D52}"/>
              </a:ext>
            </a:extLst>
          </p:cNvPr>
          <p:cNvSpPr>
            <a:spLocks noGrp="1"/>
          </p:cNvSpPr>
          <p:nvPr>
            <p:ph type="title"/>
          </p:nvPr>
        </p:nvSpPr>
        <p:spPr/>
        <p:txBody>
          <a:bodyPr/>
          <a:lstStyle/>
          <a:p>
            <a:r>
              <a:rPr lang="en-US" altLang="zh-CN" dirty="0" err="1">
                <a:solidFill>
                  <a:schemeClr val="accent6">
                    <a:lumMod val="75000"/>
                  </a:schemeClr>
                </a:solidFill>
                <a:latin typeface="Times New Roman" panose="02020603050405020304" pitchFamily="18" charset="0"/>
                <a:cs typeface="Times New Roman" panose="02020603050405020304" pitchFamily="18" charset="0"/>
              </a:rPr>
              <a:t>TritonRL</a:t>
            </a:r>
            <a:r>
              <a:rPr lang="en-US" altLang="zh-CN" dirty="0">
                <a:solidFill>
                  <a:schemeClr val="accent6">
                    <a:lumMod val="75000"/>
                  </a:schemeClr>
                </a:solidFill>
                <a:latin typeface="Times New Roman" panose="02020603050405020304" pitchFamily="18" charset="0"/>
                <a:cs typeface="Times New Roman" panose="02020603050405020304" pitchFamily="18" charset="0"/>
              </a:rPr>
              <a:t>: Training LLMs to Think and Code Triton Without Cheating</a:t>
            </a:r>
            <a:endParaRPr lang="zh-CN" altLang="en-US" dirty="0">
              <a:solidFill>
                <a:schemeClr val="accent6">
                  <a:lumMod val="75000"/>
                </a:schemeClr>
              </a:solidFill>
            </a:endParaRPr>
          </a:p>
        </p:txBody>
      </p:sp>
      <p:sp>
        <p:nvSpPr>
          <p:cNvPr id="3" name="内容占位符 2">
            <a:extLst>
              <a:ext uri="{FF2B5EF4-FFF2-40B4-BE49-F238E27FC236}">
                <a16:creationId xmlns:a16="http://schemas.microsoft.com/office/drawing/2014/main" id="{1C379809-043E-A801-35FE-E499B41A6B97}"/>
              </a:ext>
            </a:extLst>
          </p:cNvPr>
          <p:cNvSpPr>
            <a:spLocks noGrp="1"/>
          </p:cNvSpPr>
          <p:nvPr>
            <p:ph idx="1"/>
          </p:nvPr>
        </p:nvSpPr>
        <p:spPr/>
        <p:txBody>
          <a:bodyPr/>
          <a:lstStyle/>
          <a:p>
            <a:r>
              <a:rPr lang="en-US" altLang="zh-CN" dirty="0">
                <a:latin typeface="Times New Roman" panose="02020603050405020304" pitchFamily="18" charset="0"/>
                <a:ea typeface="Tahoma" panose="020B0604030504040204" pitchFamily="34" charset="0"/>
                <a:cs typeface="Times New Roman" panose="02020603050405020304" pitchFamily="18" charset="0"/>
              </a:rPr>
              <a:t>Motivation: Reward hacking (often happens in smaller model 8B)</a:t>
            </a:r>
          </a:p>
          <a:p>
            <a:r>
              <a:rPr lang="en-US" altLang="zh-CN" dirty="0">
                <a:latin typeface="Times New Roman" panose="02020603050405020304" pitchFamily="18" charset="0"/>
                <a:ea typeface="Tahoma" panose="020B0604030504040204" pitchFamily="34" charset="0"/>
                <a:cs typeface="Times New Roman" panose="02020603050405020304" pitchFamily="18" charset="0"/>
              </a:rPr>
              <a:t>Contribution:</a:t>
            </a:r>
          </a:p>
          <a:p>
            <a:pPr marL="914400" lvl="1" indent="-457200">
              <a:buFont typeface="+mj-lt"/>
              <a:buAutoNum type="arabicPeriod"/>
            </a:pPr>
            <a:r>
              <a:rPr lang="en-US" altLang="zh-CN" dirty="0">
                <a:latin typeface="Times New Roman" panose="02020603050405020304" pitchFamily="18" charset="0"/>
                <a:ea typeface="Tahoma" panose="020B0604030504040204" pitchFamily="34" charset="0"/>
                <a:cs typeface="Times New Roman" panose="02020603050405020304" pitchFamily="18" charset="0"/>
              </a:rPr>
              <a:t>Robust Verification Framework</a:t>
            </a:r>
          </a:p>
          <a:p>
            <a:pPr lvl="2"/>
            <a:r>
              <a:rPr lang="en-US" altLang="zh-CN" dirty="0">
                <a:latin typeface="Times New Roman" panose="02020603050405020304" pitchFamily="18" charset="0"/>
                <a:ea typeface="Tahoma" panose="020B0604030504040204" pitchFamily="34" charset="0"/>
                <a:cs typeface="Times New Roman" panose="02020603050405020304" pitchFamily="18" charset="0"/>
              </a:rPr>
              <a:t>A multi-layered verification system designed to mitigate Triton-specific reward hacking</a:t>
            </a:r>
          </a:p>
          <a:p>
            <a:pPr lvl="2"/>
            <a:r>
              <a:rPr lang="en-US" altLang="zh-CN" dirty="0">
                <a:latin typeface="Times New Roman" panose="02020603050405020304" pitchFamily="18" charset="0"/>
                <a:ea typeface="Tahoma" panose="020B0604030504040204" pitchFamily="34" charset="0"/>
                <a:cs typeface="Times New Roman" panose="02020603050405020304" pitchFamily="18" charset="0"/>
              </a:rPr>
              <a:t>Implement fine-grained verifiers by </a:t>
            </a:r>
            <a:r>
              <a:rPr lang="en-US" altLang="zh-CN"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rule-based heuristics and LLM-based judges</a:t>
            </a:r>
          </a:p>
          <a:p>
            <a:pPr marL="914400" lvl="1" indent="-457200">
              <a:buFont typeface="+mj-lt"/>
              <a:buAutoNum type="arabicPeriod"/>
            </a:pPr>
            <a:r>
              <a:rPr lang="en-US" altLang="zh-CN" dirty="0">
                <a:latin typeface="Times New Roman" panose="02020603050405020304" pitchFamily="18" charset="0"/>
                <a:ea typeface="Tahoma" panose="020B0604030504040204" pitchFamily="34" charset="0"/>
                <a:cs typeface="Times New Roman" panose="02020603050405020304" pitchFamily="18" charset="0"/>
              </a:rPr>
              <a:t>Hierarchical Reward Decomposition (HBD)</a:t>
            </a:r>
          </a:p>
          <a:p>
            <a:pPr lvl="2"/>
            <a:r>
              <a:rPr lang="en-US" altLang="zh-CN" dirty="0">
                <a:latin typeface="Times New Roman" panose="02020603050405020304" pitchFamily="18" charset="0"/>
                <a:ea typeface="Tahoma" panose="020B0604030504040204" pitchFamily="34" charset="0"/>
                <a:cs typeface="Times New Roman" panose="02020603050405020304" pitchFamily="18" charset="0"/>
              </a:rPr>
              <a:t>Address the credit assignment problem in long-sequence generation</a:t>
            </a:r>
          </a:p>
          <a:p>
            <a:pPr lvl="2"/>
            <a:r>
              <a:rPr lang="en-US" altLang="zh-CN" dirty="0">
                <a:latin typeface="Times New Roman" panose="02020603050405020304" pitchFamily="18" charset="0"/>
                <a:ea typeface="Tahoma" panose="020B0604030504040204" pitchFamily="34" charset="0"/>
                <a:cs typeface="Times New Roman" panose="02020603050405020304" pitchFamily="18" charset="0"/>
              </a:rPr>
              <a:t>Decouple rewards for high-level reasoning (plan) and low-level implementation (coding)</a:t>
            </a:r>
          </a:p>
          <a:p>
            <a:pPr lvl="2"/>
            <a:r>
              <a:rPr lang="en-US" altLang="zh-CN" dirty="0">
                <a:latin typeface="Times New Roman" panose="02020603050405020304" pitchFamily="18" charset="0"/>
                <a:ea typeface="Tahoma" panose="020B0604030504040204" pitchFamily="34" charset="0"/>
                <a:cs typeface="Times New Roman" panose="02020603050405020304" pitchFamily="18" charset="0"/>
              </a:rPr>
              <a:t>Implement by using PPO</a:t>
            </a:r>
          </a:p>
          <a:p>
            <a:pPr marL="914400" lvl="1" indent="-457200">
              <a:buFont typeface="+mj-lt"/>
              <a:buAutoNum type="arabicPeriod"/>
            </a:pPr>
            <a:r>
              <a:rPr lang="en-US" altLang="zh-CN" dirty="0">
                <a:latin typeface="Times New Roman" panose="02020603050405020304" pitchFamily="18" charset="0"/>
                <a:ea typeface="Tahoma" panose="020B0604030504040204" pitchFamily="34" charset="0"/>
                <a:cs typeface="Times New Roman" panose="02020603050405020304" pitchFamily="18" charset="0"/>
              </a:rPr>
              <a:t>Comprehensive Evaluation and SOTA Performance</a:t>
            </a:r>
          </a:p>
          <a:p>
            <a:pPr lvl="2"/>
            <a:r>
              <a:rPr lang="en-US" altLang="zh-CN" dirty="0">
                <a:latin typeface="Times New Roman" panose="02020603050405020304" pitchFamily="18" charset="0"/>
                <a:ea typeface="Tahoma" panose="020B0604030504040204" pitchFamily="34" charset="0"/>
                <a:cs typeface="Times New Roman" panose="02020603050405020304" pitchFamily="18" charset="0"/>
              </a:rPr>
              <a:t>New 8B models better than SOTA 8B-sacle models and better than 100B models</a:t>
            </a:r>
          </a:p>
        </p:txBody>
      </p:sp>
    </p:spTree>
    <p:extLst>
      <p:ext uri="{BB962C8B-B14F-4D97-AF65-F5344CB8AC3E}">
        <p14:creationId xmlns:p14="http://schemas.microsoft.com/office/powerpoint/2010/main" val="133114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21A24B-3561-791E-E51C-41FC19194182}"/>
              </a:ext>
            </a:extLst>
          </p:cNvPr>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TritonRL: Training LLMs to Think and Code Triton Without Cheating</a:t>
            </a:r>
            <a:endParaRPr lang="zh-CN" altLang="en-US" dirty="0">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12A27BAF-0FDB-FE67-0841-22399651951E}"/>
              </a:ext>
            </a:extLst>
          </p:cNvPr>
          <p:cNvPicPr>
            <a:picLocks noGrp="1" noChangeAspect="1"/>
          </p:cNvPicPr>
          <p:nvPr>
            <p:ph idx="1"/>
          </p:nvPr>
        </p:nvPicPr>
        <p:blipFill>
          <a:blip r:embed="rId3"/>
          <a:stretch>
            <a:fillRect/>
          </a:stretch>
        </p:blipFill>
        <p:spPr>
          <a:xfrm>
            <a:off x="755072" y="1690688"/>
            <a:ext cx="10515600" cy="3367582"/>
          </a:xfrm>
          <a:prstGeom prst="rect">
            <a:avLst/>
          </a:prstGeom>
        </p:spPr>
      </p:pic>
      <p:pic>
        <p:nvPicPr>
          <p:cNvPr id="8" name="图片 7">
            <a:extLst>
              <a:ext uri="{FF2B5EF4-FFF2-40B4-BE49-F238E27FC236}">
                <a16:creationId xmlns:a16="http://schemas.microsoft.com/office/drawing/2014/main" id="{221EE07D-33FD-8DCD-EDF2-E22E74B62DE3}"/>
              </a:ext>
            </a:extLst>
          </p:cNvPr>
          <p:cNvPicPr>
            <a:picLocks noChangeAspect="1"/>
          </p:cNvPicPr>
          <p:nvPr/>
        </p:nvPicPr>
        <p:blipFill>
          <a:blip r:embed="rId4"/>
          <a:stretch>
            <a:fillRect/>
          </a:stretch>
        </p:blipFill>
        <p:spPr>
          <a:xfrm>
            <a:off x="2321406" y="0"/>
            <a:ext cx="7549187" cy="6858000"/>
          </a:xfrm>
          <a:prstGeom prst="rect">
            <a:avLst/>
          </a:prstGeom>
        </p:spPr>
      </p:pic>
    </p:spTree>
    <p:extLst>
      <p:ext uri="{BB962C8B-B14F-4D97-AF65-F5344CB8AC3E}">
        <p14:creationId xmlns:p14="http://schemas.microsoft.com/office/powerpoint/2010/main" val="13454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57EE96-0401-7D6E-7F2C-F8F2C1DD49D1}"/>
              </a:ext>
            </a:extLst>
          </p:cNvPr>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AutoTriton: Automatic Triton Programming with RL in LLMs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D60D3A5D-57CA-A211-388A-A8E5B991242E}"/>
              </a:ext>
            </a:extLst>
          </p:cNvPr>
          <p:cNvSpPr>
            <a:spLocks noGrp="1"/>
          </p:cNvSpPr>
          <p:nvPr>
            <p:ph idx="1"/>
          </p:nvPr>
        </p:nvSpPr>
        <p:spPr/>
        <p:txBody>
          <a:bodyPr/>
          <a:lstStyle/>
          <a:p>
            <a:r>
              <a:rPr lang="en-US" altLang="zh-CN">
                <a:latin typeface="Times New Roman" panose="02020603050405020304" pitchFamily="18" charset="0"/>
                <a:ea typeface="Tahoma" panose="020B0604030504040204" pitchFamily="34" charset="0"/>
                <a:cs typeface="Times New Roman" panose="02020603050405020304" pitchFamily="18" charset="0"/>
              </a:rPr>
              <a:t>Motivation:</a:t>
            </a:r>
          </a:p>
          <a:p>
            <a:pPr lvl="1"/>
            <a:r>
              <a:rPr lang="en-US" altLang="zh-CN">
                <a:latin typeface="Times New Roman" panose="02020603050405020304" pitchFamily="18" charset="0"/>
                <a:ea typeface="Tahoma" panose="020B0604030504040204" pitchFamily="34" charset="0"/>
                <a:cs typeface="Times New Roman" panose="02020603050405020304" pitchFamily="18" charset="0"/>
              </a:rPr>
              <a:t>Manual Triton kernel tuning is still trial-and-error;</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ea typeface="Tahoma" panose="020B0604030504040204" pitchFamily="34" charset="0"/>
                <a:cs typeface="Times New Roman" panose="02020603050405020304" pitchFamily="18" charset="0"/>
              </a:rPr>
              <a:t>SFT alone cannot explore better kernel strategies</a:t>
            </a:r>
          </a:p>
          <a:p>
            <a:r>
              <a:rPr lang="en-US" altLang="zh-CN">
                <a:latin typeface="Times New Roman" panose="02020603050405020304" pitchFamily="18" charset="0"/>
                <a:ea typeface="Tahoma" panose="020B0604030504040204" pitchFamily="34" charset="0"/>
                <a:cs typeface="Times New Roman" panose="02020603050405020304" pitchFamily="18" charset="0"/>
              </a:rPr>
              <a:t>Contribution:</a:t>
            </a:r>
          </a:p>
          <a:p>
            <a:pPr marL="914400" lvl="1" indent="-457200">
              <a:buFont typeface="+mj-lt"/>
              <a:buAutoNum type="arabicPeriod"/>
            </a:pPr>
            <a:r>
              <a:rPr lang="en-US" altLang="zh-CN">
                <a:latin typeface="Times New Roman" panose="02020603050405020304" pitchFamily="18" charset="0"/>
                <a:ea typeface="Tahoma" panose="020B0604030504040204" pitchFamily="34" charset="0"/>
                <a:cs typeface="Times New Roman" panose="02020603050405020304" pitchFamily="18" charset="0"/>
              </a:rPr>
              <a:t>First RL-powered model dedicated to Triton programming</a:t>
            </a:r>
          </a:p>
          <a:p>
            <a:pPr marL="914400" lvl="1" indent="-457200">
              <a:buFont typeface="+mj-lt"/>
              <a:buAutoNum type="arabicPeriod"/>
            </a:pPr>
            <a:r>
              <a:rPr lang="en-US" altLang="zh-CN">
                <a:latin typeface="Times New Roman" panose="02020603050405020304" pitchFamily="18" charset="0"/>
                <a:ea typeface="Tahoma" panose="020B0604030504040204" pitchFamily="34" charset="0"/>
                <a:cs typeface="Times New Roman" panose="02020603050405020304" pitchFamily="18" charset="0"/>
              </a:rPr>
              <a:t>High-quality Triton data pipeline for SFT</a:t>
            </a:r>
          </a:p>
          <a:p>
            <a:pPr marL="914400" lvl="1" indent="-457200">
              <a:buFont typeface="+mj-lt"/>
              <a:buAutoNum type="arabicPeriod"/>
            </a:pPr>
            <a:r>
              <a:rPr lang="en-US" altLang="zh-CN">
                <a:latin typeface="Times New Roman" panose="02020603050405020304" pitchFamily="18" charset="0"/>
                <a:ea typeface="Tahoma" panose="020B0604030504040204" pitchFamily="34" charset="0"/>
                <a:cs typeface="Times New Roman" panose="02020603050405020304" pitchFamily="18" charset="0"/>
              </a:rPr>
              <a:t>GRPO-based RL with rule + execution rewards</a:t>
            </a:r>
          </a:p>
          <a:p>
            <a:pPr marL="914400" lvl="1" indent="-457200">
              <a:buFont typeface="+mj-lt"/>
              <a:buAutoNum type="arabicPeriod"/>
            </a:pPr>
            <a:r>
              <a:rPr lang="en-US" altLang="zh-CN">
                <a:latin typeface="Times New Roman" panose="02020603050405020304" pitchFamily="18" charset="0"/>
                <a:ea typeface="Tahoma" panose="020B0604030504040204" pitchFamily="34" charset="0"/>
                <a:cs typeface="Times New Roman" panose="02020603050405020304" pitchFamily="18" charset="0"/>
              </a:rPr>
              <a:t>8B model achieves performance comparable to frontier LLMs (Claude-4-Sonnet and DeepSeek-R1-0528)</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5731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7431</TotalTime>
  <Words>9451</Words>
  <Application>Microsoft Office PowerPoint</Application>
  <PresentationFormat>宽屏</PresentationFormat>
  <Paragraphs>770</Paragraphs>
  <Slides>54</Slides>
  <Notes>51</Notes>
  <HiddenSlides>2</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54</vt:i4>
      </vt:variant>
    </vt:vector>
  </HeadingPairs>
  <TitlesOfParts>
    <vt:vector size="59" baseType="lpstr">
      <vt:lpstr>等线</vt:lpstr>
      <vt:lpstr>等线 Light</vt:lpstr>
      <vt:lpstr>Arial</vt:lpstr>
      <vt:lpstr>Times New Roman</vt:lpstr>
      <vt:lpstr>Office 主题​​</vt:lpstr>
      <vt:lpstr>Group Meeting</vt:lpstr>
      <vt:lpstr>Content</vt:lpstr>
      <vt:lpstr>Emerging AI-Powered Authoring</vt:lpstr>
      <vt:lpstr>Triton Part</vt:lpstr>
      <vt:lpstr>Paper List</vt:lpstr>
      <vt:lpstr>TritonForge – Profiling-Guided LLM Kernel Optimization</vt:lpstr>
      <vt:lpstr>TritonRL: Training LLMs to Think and Code Triton Without Cheating</vt:lpstr>
      <vt:lpstr>TritonRL: Training LLMs to Think and Code Triton Without Cheating</vt:lpstr>
      <vt:lpstr>AutoTriton: Automatic Triton Programming with RL in LLMs</vt:lpstr>
      <vt:lpstr>AutoTriton: Automatic Triton Programming with RL in LLMs</vt:lpstr>
      <vt:lpstr>AutoTriton: Automatic Triton Programming with RL in LLMs</vt:lpstr>
      <vt:lpstr>TritonGYM: A Benchmark for Agentic LLM Workflows in Triton GPU Code Generation</vt:lpstr>
      <vt:lpstr>TritonGYM: A Benchmark for Agentic LLM Workflows in Triton GPU Code Generation</vt:lpstr>
      <vt:lpstr>TritonGYM: A Benchmark for Agentic LLM Workflows in Triton GPU Code Generation</vt:lpstr>
      <vt:lpstr>TritonGYM: A Benchmark for Agentic LLM Workflows in Triton GPU Code Generation</vt:lpstr>
      <vt:lpstr>GEAK: Introducing Triton Kernel AI Agent &amp; Evaluation Benchmarks</vt:lpstr>
      <vt:lpstr>GEAK: Introducing Triton Kernel AI Agent &amp; Evaluation Benchmarks</vt:lpstr>
      <vt:lpstr>Kevin: Multi-Turn RL for Generating CUDA Kernels</vt:lpstr>
      <vt:lpstr>Kevin: Multi-Turn RL for Generating CUDA Kernels</vt:lpstr>
      <vt:lpstr>KernelEvolve: Scaling Agentic Kernel Coding for Heterogeneous AI Accelerators at Meta</vt:lpstr>
      <vt:lpstr>Previous work in GPU Kernels</vt:lpstr>
      <vt:lpstr>Limitations of Previous Work (Compared to KernelEvolve)</vt:lpstr>
      <vt:lpstr>Constraints and Insights</vt:lpstr>
      <vt:lpstr>KernelEvolve</vt:lpstr>
      <vt:lpstr>PowerPoint 演示文稿</vt:lpstr>
      <vt:lpstr>3.1 Tree Search &amp; State Machine</vt:lpstr>
      <vt:lpstr>3.2 Agentic Retrieval &amp; Self-Managed Context</vt:lpstr>
      <vt:lpstr>3.3 File &amp; Code Search</vt:lpstr>
      <vt:lpstr>3.4 Evaluation &amp; Tooling Framework</vt:lpstr>
      <vt:lpstr>PowerPoint 演示文稿</vt:lpstr>
      <vt:lpstr>CUDA Part</vt:lpstr>
      <vt:lpstr>Paper List</vt:lpstr>
      <vt:lpstr>CUDAForge: An Agent Framework with Hardware Feedback for CUDA Kernel Optimization</vt:lpstr>
      <vt:lpstr>CUDAForge: An Agent Framework with Hardware Feedback for CUDA Kernel Optimization</vt:lpstr>
      <vt:lpstr>CUDAForge: An Agent Framework with Hardware Feedback for CUDA Kernel Optimization</vt:lpstr>
      <vt:lpstr>CUDAForge: An Agent Framework with Hardware Feedback for CUDA Kernel Optimization</vt:lpstr>
      <vt:lpstr>CUDAForge: An Agent Framework with Hardware Feedback for CUDA Kernel Optimization</vt:lpstr>
      <vt:lpstr>CUDAForge</vt:lpstr>
      <vt:lpstr>CUDAForge</vt:lpstr>
      <vt:lpstr>CUDAForge: An Agent Framework with Hardware Feedback for CUDA Kernel Optimization</vt:lpstr>
      <vt:lpstr>CUDA-LLM: LLMs Can Write Efficient CUDA Kernels?</vt:lpstr>
      <vt:lpstr>CUDA-LLM: LLMs Can Write Efficient CUDA Kernels?</vt:lpstr>
      <vt:lpstr>Towards Robust Agentic CUDA Kernel Benchmarking, Verification, and Optimization</vt:lpstr>
      <vt:lpstr>Towards Robust Agentic CUDA Kernel Benchmarking, Verification, and Optimization</vt:lpstr>
      <vt:lpstr>KernelBlaster: Continual Cross-task CUDA Optimization via Memory-augmented in Context RL</vt:lpstr>
      <vt:lpstr>KernelBlaster: Continual Cross-task CUDA Optimization via Memory-augmented in Context RL</vt:lpstr>
      <vt:lpstr>Other papers you might want to read</vt:lpstr>
      <vt:lpstr>Other Interested Papers</vt:lpstr>
      <vt:lpstr>Paper List</vt:lpstr>
      <vt:lpstr>Speedup at the Cost of Quality: How Cursor AI Increases Short-Term Velocity and Long-Term Complexity in Open-Source Projects</vt:lpstr>
      <vt:lpstr>TileLang: Bridge Programmability and Performance in Modern Neural Kernels</vt:lpstr>
      <vt:lpstr>PlsemanticsBench: LLMs as Programming Language Interpreters</vt:lpstr>
      <vt:lpstr>LLMs vs Static Code Analysis Tools: A systematic Benchmark for Vulnerability Detection</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Bowen Cui</dc:creator>
  <cp:lastModifiedBy>Bowen Cui</cp:lastModifiedBy>
  <cp:revision>35</cp:revision>
  <dcterms:created xsi:type="dcterms:W3CDTF">2026-02-12T20:32:32Z</dcterms:created>
  <dcterms:modified xsi:type="dcterms:W3CDTF">2026-02-27T18:04:53Z</dcterms:modified>
</cp:coreProperties>
</file>